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  <p:sldMasterId id="2147483708" r:id="rId8"/>
    <p:sldMasterId id="2147483720" r:id="rId9"/>
  </p:sldMasterIdLst>
  <p:notesMasterIdLst>
    <p:notesMasterId r:id="rId22"/>
  </p:notesMasterIdLst>
  <p:handoutMasterIdLst>
    <p:handoutMasterId r:id="rId23"/>
  </p:handout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8" r:id="rId18"/>
    <p:sldId id="271" r:id="rId19"/>
    <p:sldId id="272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algn="r"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algn="r" hangingPunct="0">
              <a:defRPr sz="1400"/>
            </a:pPr>
            <a:fld id="{B6F69878-3BE4-4734-B367-68D383177F9C}" type="slidenum">
              <a:rPr/>
              <a:pPr algn="r" hangingPunct="0">
                <a:defRPr sz="1400"/>
              </a:pPr>
              <a:t>‹#›</a:t>
            </a:fld>
            <a:endParaRPr lang="ru-RU" sz="12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328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DBCEF25-86C3-418E-A346-CEC5CA52317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043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1200" cy="3512879"/>
          </a:xfrm>
        </p:spPr>
        <p:txBody>
          <a:bodyPr>
            <a:spAutoFit/>
          </a:bodyPr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1200" cy="3512879"/>
          </a:xfrm>
        </p:spPr>
        <p:txBody>
          <a:bodyPr>
            <a:spAutoFit/>
          </a:bodyPr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1200" cy="3512879"/>
          </a:xfrm>
        </p:spPr>
        <p:txBody>
          <a:bodyPr>
            <a:spAutoFit/>
          </a:bodyPr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1200" cy="3512879"/>
          </a:xfrm>
        </p:spPr>
        <p:txBody>
          <a:bodyPr/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1200" cy="3512879"/>
          </a:xfrm>
        </p:spPr>
        <p:txBody>
          <a:bodyPr>
            <a:spAutoFit/>
          </a:bodyPr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90880" y="878039"/>
            <a:ext cx="4475880" cy="316512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1200" cy="3512879"/>
          </a:xfrm>
        </p:spPr>
        <p:txBody>
          <a:bodyPr>
            <a:spAutoFit/>
          </a:bodyPr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1200" cy="3512879"/>
          </a:xfrm>
        </p:spPr>
        <p:txBody>
          <a:bodyPr>
            <a:spAutoFit/>
          </a:bodyPr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1200" cy="3512879"/>
          </a:xfrm>
        </p:spPr>
        <p:txBody>
          <a:bodyPr>
            <a:spAutoFit/>
          </a:bodyPr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1200" cy="3512879"/>
          </a:xfrm>
        </p:spPr>
        <p:txBody>
          <a:bodyPr>
            <a:spAutoFit/>
          </a:bodyPr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1200" cy="3512879"/>
          </a:xfrm>
        </p:spPr>
        <p:txBody>
          <a:bodyPr/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90880" y="878039"/>
            <a:ext cx="4475880" cy="316512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1200" cy="3512879"/>
          </a:xfrm>
        </p:spPr>
        <p:txBody>
          <a:bodyPr/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90880" y="878039"/>
            <a:ext cx="4475880" cy="316512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0920" y="4350240"/>
            <a:ext cx="4741200" cy="3512879"/>
          </a:xfrm>
        </p:spPr>
        <p:txBody>
          <a:bodyPr>
            <a:spAutoFit/>
          </a:bodyPr>
          <a:lstStyle/>
          <a:p>
            <a:endParaRPr lang="ru-RU" sz="205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1ED8B0-6E3A-4E5E-8F90-0A59006C71C5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E9D4EF-1EF3-4464-917A-8697FA249C3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23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1ED8B0-6E3A-4E5E-8F90-0A59006C71C5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F7602B-7FD2-4B5D-8EC4-A43C1314724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104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1ED8B0-6E3A-4E5E-8F90-0A59006C71C5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1DD0FD-E13B-4BFC-B337-AD83C7F9E77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9518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8F98C06-F52D-4968-B5FB-E7D0F1635A09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FEA45E-E893-4B68-B800-24EB7BC0790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256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8F98C06-F52D-4968-B5FB-E7D0F1635A09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0BCCAB-574C-46B2-927D-B94E1D6420A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76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8F98C06-F52D-4968-B5FB-E7D0F1635A09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33427E-68B1-4E04-ADEE-9663A6D5FDD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44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8F98C06-F52D-4968-B5FB-E7D0F1635A09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93E91A-5357-49E0-AA75-80841005FE9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7293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8F98C06-F52D-4968-B5FB-E7D0F1635A09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E03137-76E2-42B0-AFB7-85A1443FDC0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809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8F98C06-F52D-4968-B5FB-E7D0F1635A09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4FEFF2-6BE7-4E5C-9612-4752D181002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87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8F98C06-F52D-4968-B5FB-E7D0F1635A09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F87E81-161D-466F-8528-FDBE32E2A75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034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8F98C06-F52D-4968-B5FB-E7D0F1635A09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439CE1-BAEE-4640-83FB-D543AE0A693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95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1ED8B0-6E3A-4E5E-8F90-0A59006C71C5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9F7AB6-6FC0-463D-A7A4-E885ED5F08A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085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8F98C06-F52D-4968-B5FB-E7D0F1635A09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B83D5D5-E462-4977-BEF6-2BCEBA6492D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301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8F98C06-F52D-4968-B5FB-E7D0F1635A09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EC7DB8-5D3F-4D99-B29B-B6B8981E1BE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249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8F98C06-F52D-4968-B5FB-E7D0F1635A09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F006A8-B60B-409B-883F-FA938900451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82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6A3D126-022B-4E62-BC1A-5113C60CF578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F25D0A-891F-4AF5-B523-D0F18EE71F9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531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6A3D126-022B-4E62-BC1A-5113C60CF578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6D189D-4586-481E-89C7-A7359C6CE24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6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6A3D126-022B-4E62-BC1A-5113C60CF578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BCEC97-06D3-4C95-B821-46002F2083C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47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2479675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7125" y="273050"/>
            <a:ext cx="2479675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6A3D126-022B-4E62-BC1A-5113C60CF578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9B2FFD-774C-4019-83EA-BF18A6157A9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53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6A3D126-022B-4E62-BC1A-5113C60CF578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0DEFB7-4B50-417C-A53C-956E61005EB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054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6A3D126-022B-4E62-BC1A-5113C60CF578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0FFC2F-3855-416A-9634-F812E94F369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203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6A3D126-022B-4E62-BC1A-5113C60CF578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3D6702-FDE0-4AE8-BC3B-28A47DF8DCB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2510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1ED8B0-6E3A-4E5E-8F90-0A59006C71C5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6D758F-126A-420A-8CC7-3EBFD0CCBF5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812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6A3D126-022B-4E62-BC1A-5113C60CF578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EE8F22-8CEE-4CDE-B056-27CDC988396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826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6A3D126-022B-4E62-BC1A-5113C60CF578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89A0C1-AAAE-4B7E-B0FE-00BFF234413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0894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6A3D126-022B-4E62-BC1A-5113C60CF578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52678B-554E-4B8A-B39E-AB365234C83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979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31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31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6A3D126-022B-4E62-BC1A-5113C60CF578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E5DD97-5ED0-4B23-BEF0-9785A109D59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01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50C8D1-80E1-40FC-8C2D-897CF5650886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0F973B-BF47-4C92-96C9-10ED19F0BC2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544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50C8D1-80E1-40FC-8C2D-897CF5650886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896563-BDAC-4F62-B929-2C3B6056666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372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50C8D1-80E1-40FC-8C2D-897CF5650886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4ECB80-87BE-492E-9780-4C214D84377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82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35113"/>
            <a:ext cx="1943100" cy="639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2700" y="1535113"/>
            <a:ext cx="1944688" cy="639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50C8D1-80E1-40FC-8C2D-897CF5650886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51BEE4-4336-4B66-9174-DFDA540BDD8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58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50C8D1-80E1-40FC-8C2D-897CF5650886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760D43-6839-4B72-9D1E-CD23C2AA73A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30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50C8D1-80E1-40FC-8C2D-897CF5650886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438A76-FB21-4D3E-9888-376071A7D18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1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1ED8B0-6E3A-4E5E-8F90-0A59006C71C5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6E4789-C405-4B63-A9A2-987CCC44B78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91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50C8D1-80E1-40FC-8C2D-897CF5650886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EA0631-8EFA-4740-8B48-538EB910108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95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50C8D1-80E1-40FC-8C2D-897CF5650886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31D3F0-5608-470B-ACD4-74B36DA98D6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264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50C8D1-80E1-40FC-8C2D-897CF5650886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DBE86F-FBED-4527-8B5C-FE349C6BD81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78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50C8D1-80E1-40FC-8C2D-897CF5650886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FF6867-CB50-4B1E-A9D6-2EED4C27A5C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02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19002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19002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D50C8D1-80E1-40FC-8C2D-897CF5650886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0F4670-3D5F-4DF9-950B-999C65C0CF0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511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025F10-F99F-4DF3-AA8A-012A0B7F1AC8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0F3A33-AAF0-483F-9A78-751AB01B52E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77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025F10-F99F-4DF3-AA8A-012A0B7F1AC8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A2CA81-8744-49DD-9CEA-935911E811E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570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025F10-F99F-4DF3-AA8A-012A0B7F1AC8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49F540-152A-4520-B704-94B3CCDE441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74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943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2700" y="1600200"/>
            <a:ext cx="1943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025F10-F99F-4DF3-AA8A-012A0B7F1AC8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4896B8-FF8E-4B26-8CFF-F97F6B5C324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10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025F10-F99F-4DF3-AA8A-012A0B7F1AC8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921274-389E-4C2F-88A3-A48B7D38DE8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512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1ED8B0-6E3A-4E5E-8F90-0A59006C71C5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4879F3-CD1D-4E0D-B6F0-11A4862E7D1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830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025F10-F99F-4DF3-AA8A-012A0B7F1AC8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6C4B10-6905-449C-B8F4-DCE9C2E54F1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8874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025F10-F99F-4DF3-AA8A-012A0B7F1AC8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CC0F84-FDE2-43E9-AA1E-FAE944037DC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173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025F10-F99F-4DF3-AA8A-012A0B7F1AC8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331667-BAD0-4FCD-8A47-913F8C177E5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803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025F10-F99F-4DF3-AA8A-012A0B7F1AC8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67A111-24AB-4FD6-B311-E2330D8410F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986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025F10-F99F-4DF3-AA8A-012A0B7F1AC8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A2D722-5549-41FA-8287-7D28DBAF65F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8402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025F10-F99F-4DF3-AA8A-012A0B7F1AC8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717D6A-DE51-4B49-9DF2-B78B61B8419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38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548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990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5431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746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1375" y="1906588"/>
            <a:ext cx="382905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479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1ED8B0-6E3A-4E5E-8F90-0A59006C71C5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7196B8-DBEC-4260-9DFF-78ED50F6C9C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097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912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8728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63180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26428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63958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0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9388" y="503238"/>
            <a:ext cx="1951037" cy="5722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503238"/>
            <a:ext cx="5705475" cy="5722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503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1ED8B0-6E3A-4E5E-8F90-0A59006C71C5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666297-E967-4871-9874-BC2905B96A7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41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1ED8B0-6E3A-4E5E-8F90-0A59006C71C5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D8E05A-A656-469A-8386-831E6C5073F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119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1ED8B0-6E3A-4E5E-8F90-0A59006C71C5}" type="datetime1">
              <a:rPr lang="ru-RU" smtClean="0"/>
              <a:pPr lvl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C487DB-44C1-424D-A4FD-6913DD1ECE3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323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91ED8B0-6E3A-4E5E-8F90-0A59006C71C5}" type="datetime1">
              <a:rPr lang="ru-RU"/>
              <a:pPr lvl="0"/>
              <a:t>16.02.2021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2DB54D6-B1E0-442D-996C-7DFA6D1A6F80}" type="slidenum">
              <a:rPr/>
              <a:pPr lvl="0"/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rtl="0" hangingPunct="1">
        <a:tabLst/>
        <a:defRPr lang="ru-RU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2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8F98C06-F52D-4968-B5FB-E7D0F1635A09}" type="datetime1">
              <a:rPr lang="ru-RU"/>
              <a:pPr lvl="0"/>
              <a:t>16.02.2021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65371C3-3762-4479-A302-55AC82BC9A81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2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24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ru-RU" sz="24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ru-RU" sz="24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ru-RU" sz="24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ru-RU" sz="24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ru-RU" sz="24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ru-RU" sz="24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ru-RU" sz="24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638"/>
        </a:spcBef>
        <a:spcAft>
          <a:spcPts val="1417"/>
        </a:spcAft>
        <a:buSzPct val="45000"/>
        <a:buFont typeface="Arial" pitchFamily="32"/>
        <a:buChar char="•"/>
        <a:tabLst/>
        <a:defRPr lang="ru-RU" sz="24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3575159" y="272880"/>
            <a:ext cx="5111279" cy="5852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sz="quarter" idx="4294967295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6A3D126-022B-4E62-BC1A-5113C60CF578}" type="datetime1">
              <a:rPr lang="ru-RU"/>
              <a:pPr lvl="0"/>
              <a:t>16.02.2021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09D7861-4340-4535-A5F0-7E88C6999AB6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2000" b="1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14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ru-RU" sz="14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ru-RU" sz="14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ru-RU" sz="14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ru-RU" sz="14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ru-RU" sz="14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ru-RU" sz="14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ru-RU" sz="14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278"/>
        </a:spcBef>
        <a:spcAft>
          <a:spcPts val="1417"/>
        </a:spcAft>
        <a:buNone/>
        <a:tabLst/>
        <a:defRPr lang="ru-RU" sz="14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39920" cy="6393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type="body" sz="quarter" idx="4294967295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sz="quarter" idx="4294967295"/>
          </p:nvPr>
        </p:nvSpPr>
        <p:spPr>
          <a:xfrm>
            <a:off x="4645080" y="1535039"/>
            <a:ext cx="4041359" cy="6393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type="body" sz="quarter" idx="4294967295"/>
          </p:nvPr>
        </p:nvSpPr>
        <p:spPr>
          <a:xfrm>
            <a:off x="4645080" y="2174760"/>
            <a:ext cx="4041359" cy="3951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D50C8D1-80E1-40FC-8C2D-897CF5650886}" type="datetime1">
              <a:rPr lang="ru-RU"/>
              <a:pPr lvl="0"/>
              <a:t>16.02.2021</a:t>
            </a:fld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B707394-677C-4D37-9EBF-FC5D7887C44D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2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24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ru-RU" sz="24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ru-RU" sz="24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ru-RU" sz="24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ru-RU" sz="24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ru-RU" sz="24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ru-RU" sz="24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ru-RU" sz="24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479"/>
        </a:spcBef>
        <a:spcAft>
          <a:spcPts val="1417"/>
        </a:spcAft>
        <a:buSzPct val="45000"/>
        <a:buFont typeface="Arial" pitchFamily="32"/>
        <a:buChar char="•"/>
        <a:tabLst/>
        <a:defRPr lang="ru-RU" sz="24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119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type="body" sz="quarter" idx="4294967295"/>
          </p:nvPr>
        </p:nvSpPr>
        <p:spPr>
          <a:xfrm>
            <a:off x="4648320" y="1600200"/>
            <a:ext cx="4038119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8025F10-F99F-4DF3-AA8A-012A0B7F1AC8}" type="datetime1">
              <a:rPr lang="ru-RU"/>
              <a:pPr lvl="0"/>
              <a:t>16.02.2021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77C0C4C-DA3E-458C-AA9E-734AF95233C9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2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1pPr>
      <a:lvl2pPr lvl="1">
        <a:buSzPct val="75000"/>
        <a:buFont typeface="StarSymbol"/>
        <a:buChar char="–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2pPr>
      <a:lvl3pPr lvl="2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3pPr>
      <a:lvl4pPr lvl="3">
        <a:buSzPct val="75000"/>
        <a:buFont typeface="StarSymbol"/>
        <a:buChar char="–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4pPr>
      <a:lvl5pPr lvl="4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5pPr>
      <a:lvl6pPr lvl="5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6pPr>
      <a:lvl7pPr lvl="6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7pPr>
      <a:lvl8pPr lvl="7">
        <a:buSzPct val="45000"/>
        <a:buFont typeface="StarSymbol"/>
        <a:buChar char="●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8pPr>
      <a:lvl9pPr marL="0" marR="0" lvl="0" indent="0" algn="l" rtl="0" hangingPunct="1">
        <a:spcBef>
          <a:spcPts val="558"/>
        </a:spcBef>
        <a:spcAft>
          <a:spcPts val="1417"/>
        </a:spcAft>
        <a:buSzPct val="45000"/>
        <a:buFont typeface="Arial" pitchFamily="32"/>
        <a:buChar char="•"/>
        <a:tabLst/>
        <a:defRPr lang="ru-RU" sz="2800" b="0" i="0" u="none" strike="noStrike" spc="0">
          <a:solidFill>
            <a:srgbClr val="000000"/>
          </a:solidFill>
          <a:latin typeface="Calibri" pitchFamily="18"/>
        </a:defRPr>
      </a:lvl9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559" y="1717920"/>
            <a:ext cx="8776440" cy="5140079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671760" y="503640"/>
            <a:ext cx="7809120" cy="1145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671760" y="1906200"/>
            <a:ext cx="7809120" cy="4320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291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291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54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18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18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18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18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18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18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18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0" y="360"/>
            <a:ext cx="164880" cy="83339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0" y="2160000"/>
            <a:ext cx="164880" cy="83339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" y="1059840"/>
            <a:ext cx="164880" cy="833399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ru-RU" sz="2400">
              <a:latin typeface="Thorndale" pitchFamily="18"/>
              <a:ea typeface="Lucida Sans Unicode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3410" b="1" i="0" u="none" strike="noStrike">
          <a:ln>
            <a:noFill/>
          </a:ln>
          <a:solidFill>
            <a:srgbClr val="333333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ru-RU" sz="2910" b="0" i="0" u="none" strike="noStrike">
          <a:ln>
            <a:noFill/>
          </a:ln>
          <a:solidFill>
            <a:srgbClr val="000000"/>
          </a:solidFill>
          <a:latin typeface="Albany" pitchFamily="34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ioco.ru/PISA-2012" TargetMode="External"/><Relationship Id="rId3" Type="http://schemas.openxmlformats.org/officeDocument/2006/relationships/image" Target="NULL"/><Relationship Id="rId7" Type="http://schemas.openxmlformats.org/officeDocument/2006/relationships/hyperlink" Target="https://fioco.ru/pisa-20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Relationship Id="rId6" Type="http://schemas.openxmlformats.org/officeDocument/2006/relationships/hyperlink" Target="https://fioco.ru/pisa-2006" TargetMode="External"/><Relationship Id="rId5" Type="http://schemas.openxmlformats.org/officeDocument/2006/relationships/hyperlink" Target="https://fioco.ru/pisa-2003" TargetMode="External"/><Relationship Id="rId10" Type="http://schemas.openxmlformats.org/officeDocument/2006/relationships/hyperlink" Target="https://fioco.ru/pisa-2018" TargetMode="External"/><Relationship Id="rId4" Type="http://schemas.openxmlformats.org/officeDocument/2006/relationships/hyperlink" Target="https://fioco.ru/pisa-2000" TargetMode="External"/><Relationship Id="rId9" Type="http://schemas.openxmlformats.org/officeDocument/2006/relationships/hyperlink" Target="https://fioco.ru/pisa-201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-27384"/>
            <a:ext cx="8229240" cy="1872208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marL="82440" lvl="0">
              <a:buNone/>
            </a:pPr>
            <a:r>
              <a:rPr lang="ru-RU" sz="2400" b="0" dirty="0">
                <a:solidFill>
                  <a:srgbClr val="000000"/>
                </a:solidFill>
                <a:latin typeface="Calibri" pitchFamily="34"/>
              </a:rPr>
              <a:t>Методическое сопровождение педагогов, обеспечивающих формирование  функциональной грамотности как инструмента повышения качества школьного образования в рамках реализации  национального проекта «Образование»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5576" y="2276872"/>
            <a:ext cx="7882560" cy="376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85799" y="332656"/>
            <a:ext cx="7772039" cy="1213919"/>
          </a:xfrm>
        </p:spPr>
        <p:txBody>
          <a:bodyPr wrap="square" lIns="90000" tIns="45000" rIns="90000" bIns="45000" anchor="t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hangingPunct="1">
              <a:buNone/>
            </a:pPr>
            <a:r>
              <a:rPr lang="ru-RU" sz="3600" u="sng" dirty="0">
                <a:solidFill>
                  <a:srgbClr val="000000"/>
                </a:solidFill>
                <a:latin typeface="Century" pitchFamily="18"/>
              </a:rPr>
              <a:t>Содержание функциональной грамотности: </a:t>
            </a:r>
            <a:br>
              <a:rPr lang="ru-RU" sz="3600" u="sng" dirty="0">
                <a:solidFill>
                  <a:srgbClr val="000000"/>
                </a:solidFill>
                <a:latin typeface="Century" pitchFamily="18"/>
              </a:rPr>
            </a:br>
            <a:r>
              <a:rPr lang="ru-RU" sz="3600" b="0" dirty="0">
                <a:solidFill>
                  <a:srgbClr val="000000"/>
                </a:solidFill>
                <a:latin typeface="Century" pitchFamily="18"/>
              </a:rPr>
              <a:t/>
            </a:r>
            <a:br>
              <a:rPr lang="ru-RU" sz="3600" b="0" dirty="0">
                <a:solidFill>
                  <a:srgbClr val="000000"/>
                </a:solidFill>
                <a:latin typeface="Century" pitchFamily="18"/>
              </a:rPr>
            </a:br>
            <a:endParaRPr lang="ru-RU" sz="3600" b="0" dirty="0">
              <a:solidFill>
                <a:srgbClr val="000000"/>
              </a:solidFill>
              <a:latin typeface="Century" pitchFamily="18"/>
            </a:endParaRP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539552" y="1844824"/>
            <a:ext cx="8280920" cy="3495240"/>
          </a:xfrm>
        </p:spPr>
        <p:txBody>
          <a:bodyPr wrap="square" lIns="90000" tIns="45000" rIns="90000" bIns="45000" anchor="t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hangingPunct="1">
              <a:buFont typeface="Arial" pitchFamily="32"/>
              <a:buChar char="•"/>
            </a:pPr>
            <a:r>
              <a:rPr lang="ru-RU" sz="2800" b="1" i="1" dirty="0">
                <a:latin typeface="Century" pitchFamily="18"/>
              </a:rPr>
              <a:t>овладение грамотной устной и письменной речью;</a:t>
            </a:r>
          </a:p>
          <a:p>
            <a:pPr marL="0" lvl="0" indent="-216000" hangingPunct="1">
              <a:buFont typeface="Arial" pitchFamily="32"/>
              <a:buChar char="•"/>
            </a:pPr>
            <a:r>
              <a:rPr lang="ru-RU" sz="2800" b="1" i="1" dirty="0">
                <a:latin typeface="Century" pitchFamily="18"/>
              </a:rPr>
              <a:t>способность к диалогу в стандартной жизненной ситуации;  </a:t>
            </a:r>
          </a:p>
          <a:p>
            <a:pPr marL="0" lvl="0" indent="-216000" hangingPunct="1">
              <a:buFont typeface="Arial" pitchFamily="32"/>
              <a:buChar char="•"/>
            </a:pPr>
            <a:r>
              <a:rPr lang="ru-RU" sz="2800" b="1" i="1" dirty="0">
                <a:latin typeface="Century" pitchFamily="18"/>
              </a:rPr>
              <a:t>умение самостоятельно формулировать проблему</a:t>
            </a:r>
            <a:r>
              <a:rPr lang="ru-RU" sz="2800" b="1" dirty="0">
                <a:latin typeface="Calibri" pitchFamily="18"/>
              </a:rPr>
              <a:t/>
            </a:r>
            <a:br>
              <a:rPr lang="ru-RU" sz="2800" b="1" dirty="0">
                <a:latin typeface="Calibri" pitchFamily="18"/>
              </a:rPr>
            </a:br>
            <a:endParaRPr lang="ru-RU" sz="2800" b="1" dirty="0">
              <a:latin typeface="Calibri" pitchFamily="18"/>
            </a:endParaRPr>
          </a:p>
          <a:p>
            <a:pPr marL="0" lvl="0" indent="-216000" algn="ctr" hangingPunct="1">
              <a:buNone/>
            </a:pPr>
            <a:endParaRPr lang="ru-RU" sz="2800" b="1" dirty="0">
              <a:latin typeface="Calibri" pitchFamily="18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6084168" y="4221088"/>
            <a:ext cx="2915455" cy="250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215040" y="4071960"/>
            <a:ext cx="2928600" cy="2785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14240" y="332656"/>
            <a:ext cx="7772039" cy="1571399"/>
          </a:xfrm>
        </p:spPr>
        <p:txBody>
          <a:bodyPr wrap="square" lIns="90000" tIns="45000" rIns="90000" bIns="45000" anchor="t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hangingPunct="1">
              <a:buNone/>
            </a:pPr>
            <a:r>
              <a:rPr lang="ru-RU" sz="3600" dirty="0">
                <a:solidFill>
                  <a:srgbClr val="000000"/>
                </a:solidFill>
                <a:latin typeface="Century" pitchFamily="18"/>
              </a:rPr>
              <a:t>Метод коммуникативно-ориентированного обучения:</a:t>
            </a:r>
            <a:br>
              <a:rPr lang="ru-RU" sz="3600" dirty="0">
                <a:solidFill>
                  <a:srgbClr val="000000"/>
                </a:solidFill>
                <a:latin typeface="Century" pitchFamily="18"/>
              </a:rPr>
            </a:br>
            <a:r>
              <a:rPr lang="ru-RU" sz="3600" b="0" dirty="0">
                <a:solidFill>
                  <a:srgbClr val="000000"/>
                </a:solidFill>
                <a:latin typeface="Century" pitchFamily="18"/>
              </a:rPr>
              <a:t> </a:t>
            </a:r>
            <a:br>
              <a:rPr lang="ru-RU" sz="3600" b="0" dirty="0">
                <a:solidFill>
                  <a:srgbClr val="000000"/>
                </a:solidFill>
                <a:latin typeface="Century" pitchFamily="18"/>
              </a:rPr>
            </a:br>
            <a:endParaRPr lang="ru-RU" sz="3600" b="0" dirty="0">
              <a:solidFill>
                <a:srgbClr val="000000"/>
              </a:solidFill>
              <a:latin typeface="Century" pitchFamily="18"/>
            </a:endParaRPr>
          </a:p>
        </p:txBody>
      </p:sp>
      <p:sp>
        <p:nvSpPr>
          <p:cNvPr id="4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533624" y="2099480"/>
            <a:ext cx="8214840" cy="4209840"/>
          </a:xfrm>
        </p:spPr>
        <p:txBody>
          <a:bodyPr wrap="square" lIns="90000" tIns="45000" rIns="90000" bIns="45000" anchor="t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hangingPunct="1">
              <a:buFont typeface="Arial" pitchFamily="32"/>
              <a:buChar char="•"/>
            </a:pPr>
            <a:r>
              <a:rPr lang="ru-RU" sz="2800" b="1" i="1" dirty="0">
                <a:latin typeface="Century" pitchFamily="18"/>
              </a:rPr>
              <a:t>ситуативность;</a:t>
            </a:r>
          </a:p>
          <a:p>
            <a:pPr marL="0" lvl="0" indent="-216000" hangingPunct="1">
              <a:buFont typeface="Arial" pitchFamily="32"/>
              <a:buChar char="•"/>
            </a:pPr>
            <a:r>
              <a:rPr lang="ru-RU" sz="2800" b="1" i="1" dirty="0">
                <a:latin typeface="Century" pitchFamily="18"/>
              </a:rPr>
              <a:t> коллективное взаимодействие;</a:t>
            </a:r>
          </a:p>
          <a:p>
            <a:pPr marL="0" lvl="0" indent="-216000" hangingPunct="1">
              <a:buFont typeface="Arial" pitchFamily="32"/>
              <a:buChar char="•"/>
            </a:pPr>
            <a:r>
              <a:rPr lang="ru-RU" sz="2800" b="1" i="1" dirty="0">
                <a:latin typeface="Century" pitchFamily="18"/>
              </a:rPr>
              <a:t> вовлечение в речемыслительную деятельность;</a:t>
            </a:r>
          </a:p>
          <a:p>
            <a:pPr marL="0" lvl="0" indent="-216000" hangingPunct="1">
              <a:buFont typeface="Arial" pitchFamily="32"/>
              <a:buChar char="•"/>
            </a:pPr>
            <a:r>
              <a:rPr lang="ru-RU" sz="2800" b="1" i="1" dirty="0">
                <a:latin typeface="Century" pitchFamily="18"/>
              </a:rPr>
              <a:t> личностно-ориентированную самостоятельную работу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04416" y="1556792"/>
            <a:ext cx="6912000" cy="5047200"/>
          </a:xfrm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723320" y="332656"/>
            <a:ext cx="7809120" cy="114516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ru-RU" sz="2000" dirty="0"/>
              <a:t>Таксономия </a:t>
            </a:r>
            <a:r>
              <a:rPr lang="ru-RU" sz="2000" dirty="0" err="1"/>
              <a:t>Блума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(</a:t>
            </a:r>
            <a:r>
              <a:rPr lang="ru-RU" sz="1800" dirty="0"/>
              <a:t>иерархически взаимосвязанная система педагогических целей)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435680" y="274680"/>
            <a:ext cx="7497720" cy="1142640"/>
          </a:xfrm>
        </p:spPr>
        <p:txBody>
          <a:bodyPr wrap="square" lIns="90000" tIns="45000" rIns="90000" bIns="45000" anchor="t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l" hangingPunct="1">
              <a:buNone/>
            </a:pPr>
            <a:r>
              <a:rPr lang="ru-RU" sz="2600" b="0">
                <a:solidFill>
                  <a:srgbClr val="572314"/>
                </a:solidFill>
              </a:rPr>
              <a:t>Результаты Российской Федерации в исследовании PISA (данные ФИОКО)</a:t>
            </a: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40" y="1412640"/>
            <a:ext cx="7560000" cy="4679640"/>
          </a:xfrm>
          <a:prstGeom prst="rect">
            <a:avLst/>
          </a:pr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99985498"/>
              </p:ext>
            </p:extLst>
          </p:nvPr>
        </p:nvGraphicFramePr>
        <p:xfrm>
          <a:off x="1115617" y="1412776"/>
          <a:ext cx="7560839" cy="4680519"/>
        </p:xfrm>
        <a:graphic>
          <a:graphicData uri="http://schemas.openxmlformats.org/drawingml/2006/table">
            <a:tbl>
              <a:tblPr firstRow="1" firstCol="1" bandRow="1"/>
              <a:tblGrid>
                <a:gridCol w="1808758"/>
                <a:gridCol w="916974"/>
                <a:gridCol w="688571"/>
                <a:gridCol w="807811"/>
                <a:gridCol w="808650"/>
                <a:gridCol w="688571"/>
                <a:gridCol w="927050"/>
                <a:gridCol w="914454"/>
              </a:tblGrid>
              <a:tr h="539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Место РФ среди других стран-участниц (по количеству баллов)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5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Направление исследования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 PISA-2000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PISA-2003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PISA-2006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PISA-2009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PISA-2012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PISA-2015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u="sng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10"/>
                        </a:rPr>
                        <a:t>PISA-2018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Естественнонаучная грамотность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(из 32)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(из 40)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(из 57)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(из 65)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(из 65)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(из 70)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(из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70)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Математическая грамотность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(из 32) </a:t>
                      </a:r>
                      <a:endParaRPr lang="ru-RU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(из 40)</a:t>
                      </a:r>
                      <a:endParaRPr lang="ru-RU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(из 57)</a:t>
                      </a:r>
                      <a:endParaRPr lang="ru-RU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(из 65)</a:t>
                      </a:r>
                      <a:endParaRPr lang="ru-RU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(из 65)</a:t>
                      </a:r>
                      <a:endParaRPr lang="ru-RU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(из 70)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(из 70)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Читательская грамотность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(из 32) </a:t>
                      </a:r>
                      <a:endParaRPr lang="ru-RU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(из 40)</a:t>
                      </a:r>
                      <a:endParaRPr lang="ru-RU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(из 57)</a:t>
                      </a:r>
                      <a:endParaRPr lang="ru-RU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(из 65)</a:t>
                      </a:r>
                      <a:endParaRPr lang="ru-RU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(из 65)</a:t>
                      </a:r>
                      <a:endParaRPr lang="ru-RU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(из 70)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(из 70)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273600"/>
            <a:ext cx="8326800" cy="5856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971640" y="44640"/>
            <a:ext cx="7961760" cy="935639"/>
          </a:xfrm>
        </p:spPr>
        <p:txBody>
          <a:bodyPr wrap="square" lIns="90000" tIns="45000" rIns="90000" bIns="45000" anchor="t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l" hangingPunct="1">
              <a:buNone/>
            </a:pPr>
            <a:r>
              <a:rPr lang="ru-RU" sz="2400" b="0" dirty="0" smtClean="0">
                <a:solidFill>
                  <a:srgbClr val="572314"/>
                </a:solidFill>
              </a:rPr>
              <a:t>Документы</a:t>
            </a:r>
            <a:r>
              <a:rPr lang="ru-RU" sz="2400" b="0" dirty="0">
                <a:solidFill>
                  <a:srgbClr val="572314"/>
                </a:solidFill>
              </a:rPr>
              <a:t>,  определяющие развитие системы образования до 2024-2025 года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71640" y="908640"/>
            <a:ext cx="4608720" cy="33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792880" y="3944520"/>
            <a:ext cx="6364080" cy="292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27814"/>
            <a:ext cx="7776864" cy="5665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ru-RU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«Мониторинг формирования функциональной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ru-RU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грамотности»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ru-RU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ФГБНУ «Институт стратегии развития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ru-RU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образования Российской академии образования</a:t>
            </a:r>
            <a:r>
              <a:rPr lang="ru-RU" sz="18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»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endParaRPr lang="ru-RU" sz="1800" b="1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ru-RU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Основные положения проекта</a:t>
            </a:r>
            <a:r>
              <a:rPr lang="ru-RU" sz="18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endParaRPr lang="ru-RU" sz="1800" b="1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ru-RU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1. Проект направлен на формирование способности учащихся применять в жизни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ru-RU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полученные в школе знания.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ru-RU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2. Проект направлен на поддержку и обеспечение формирования функциональной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ru-RU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грамотности.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ru-RU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3. Проект реализуется с целью повышения качества и конкурентоспособности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ru-RU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российского образования в мире.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ru-RU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4. Главная задача – разработка системы заданий для учащихся 5-9 классов - основы для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ru-RU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новых методик формирования функциональной грамотности.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ru-RU" sz="18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5. Основа проекта - идеи и инструментарий международного исследования PISA.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755576" y="753816"/>
            <a:ext cx="8033776" cy="5699520"/>
          </a:xfrm>
        </p:spPr>
        <p:txBody>
          <a:bodyPr wrap="square" lIns="90000" tIns="45000" rIns="90000" bIns="45000" anchor="t"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None/>
              <a:defRPr lang="ru-RU" sz="291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0E594D"/>
              </a:buClr>
              <a:buSzPct val="45000"/>
              <a:buFont typeface="StarSymbol"/>
              <a:buChar char="●"/>
              <a:defRPr lang="ru-RU" sz="291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254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218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StarSymbol"/>
              <a:buChar char="–"/>
              <a:defRPr lang="ru-RU" sz="18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18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18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18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18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●"/>
              <a:defRPr lang="ru-RU" sz="18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Lucida Sans Unicode" pitchFamily="2"/>
                <a:cs typeface="Tahoma" pitchFamily="2"/>
              </a:defRPr>
            </a:lvl9pPr>
          </a:lstStyle>
          <a:p>
            <a:pPr marL="82440" lvl="0" indent="0" algn="just" hangingPunct="1">
              <a:spcBef>
                <a:spcPts val="601"/>
              </a:spcBef>
              <a:spcAft>
                <a:spcPts val="1417"/>
              </a:spcAft>
              <a:buNone/>
            </a:pPr>
            <a:r>
              <a:rPr lang="ru-RU" sz="3600" dirty="0">
                <a:solidFill>
                  <a:srgbClr val="C00000"/>
                </a:solidFill>
              </a:rPr>
              <a:t>Функциональная грамотность </a:t>
            </a:r>
            <a:r>
              <a:rPr lang="ru-RU" sz="3200" dirty="0" smtClean="0"/>
              <a:t>–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это </a:t>
            </a:r>
            <a:r>
              <a:rPr lang="ru-RU" sz="3200" dirty="0"/>
              <a:t>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</a:t>
            </a:r>
            <a:r>
              <a:rPr lang="ru-RU" sz="3200" dirty="0" smtClean="0"/>
              <a:t>отношений.</a:t>
            </a:r>
          </a:p>
          <a:p>
            <a:pPr marL="82440" lvl="0" indent="0" algn="r" hangingPunct="1">
              <a:spcBef>
                <a:spcPts val="601"/>
              </a:spcBef>
              <a:spcAft>
                <a:spcPts val="1417"/>
              </a:spcAft>
              <a:buNone/>
            </a:pPr>
            <a:r>
              <a:rPr lang="ru-RU" sz="3200" dirty="0" smtClean="0"/>
              <a:t> </a:t>
            </a:r>
            <a:r>
              <a:rPr lang="ru-RU" sz="2400" dirty="0"/>
              <a:t>Алексей Алексеевич </a:t>
            </a:r>
            <a:r>
              <a:rPr lang="ru-RU" sz="2400" dirty="0" smtClean="0"/>
              <a:t>Леонтьев,</a:t>
            </a:r>
            <a:br>
              <a:rPr lang="ru-RU" sz="2400" dirty="0" smtClean="0"/>
            </a:br>
            <a:r>
              <a:rPr lang="ru-RU" sz="2400" dirty="0" smtClean="0"/>
              <a:t>академик </a:t>
            </a:r>
            <a:r>
              <a:rPr lang="ru-RU" sz="2400" dirty="0"/>
              <a:t>РАО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85560" y="2571480"/>
            <a:ext cx="6714720" cy="38620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9320" y="138960"/>
            <a:ext cx="8966520" cy="1738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 rtl="0" hangingPunct="1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1" u="none" strike="noStrike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rPr>
              <a:t>Функционально грамотная личность - это человек, который умеет ориентироваться в мире и знает, как действовать  в соответствии с общественными ценностями</a:t>
            </a:r>
            <a:r>
              <a:rPr lang="ru-RU" sz="2400" b="1" i="1" u="none" strike="noStrike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rPr>
              <a:t>,</a:t>
            </a:r>
            <a:br>
              <a:rPr lang="ru-RU" sz="2400" b="1" i="1" u="none" strike="noStrike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rPr>
            </a:br>
            <a:r>
              <a:rPr lang="ru-RU" sz="2400" b="1" i="1" u="none" strike="noStrike" spc="0" dirty="0" smtClean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rPr>
              <a:t> </a:t>
            </a:r>
            <a:r>
              <a:rPr lang="ru-RU" sz="2400" b="1" i="1" u="none" strike="noStrike" spc="0" dirty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Lucida Sans Unicode" pitchFamily="2"/>
                <a:cs typeface="Tahoma" pitchFamily="2"/>
              </a:rPr>
              <a:t>ожиданиями и интересами.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71760" y="469440"/>
            <a:ext cx="7809120" cy="1213559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hangingPunct="1">
              <a:buNone/>
            </a:pPr>
            <a:r>
              <a:rPr lang="ru-RU" sz="2000">
                <a:solidFill>
                  <a:srgbClr val="000000"/>
                </a:solidFill>
                <a:latin typeface="Arial Narrow" pitchFamily="34"/>
              </a:rPr>
              <a:t>ОБРАЗОВАНИЕ ЧЕРЕЗ ВСЮ ЖИЗНЬ</a:t>
            </a:r>
            <a:r>
              <a:rPr lang="ru-RU" sz="2000" b="0">
                <a:solidFill>
                  <a:srgbClr val="000000"/>
                </a:solidFill>
                <a:latin typeface="Arial Narrow" pitchFamily="34"/>
              </a:rPr>
              <a:t/>
            </a:r>
            <a:br>
              <a:rPr lang="ru-RU" sz="2000" b="0">
                <a:solidFill>
                  <a:srgbClr val="000000"/>
                </a:solidFill>
                <a:latin typeface="Arial Narrow" pitchFamily="34"/>
              </a:rPr>
            </a:br>
            <a:r>
              <a:rPr lang="ru-RU" sz="2000" b="0">
                <a:solidFill>
                  <a:srgbClr val="000000"/>
                </a:solidFill>
                <a:latin typeface="Arial Narrow" pitchFamily="34"/>
              </a:rPr>
              <a:t>(англ. . </a:t>
            </a:r>
            <a:r>
              <a:rPr lang="ru-RU" sz="2000">
                <a:solidFill>
                  <a:srgbClr val="000000"/>
                </a:solidFill>
                <a:latin typeface="Arial Narrow" pitchFamily="34"/>
              </a:rPr>
              <a:t>«life-long learning»</a:t>
            </a:r>
            <a:r>
              <a:rPr lang="ru-RU" sz="2000" b="0">
                <a:solidFill>
                  <a:srgbClr val="000000"/>
                </a:solidFill>
                <a:latin typeface="Arial Narrow" pitchFamily="34"/>
              </a:rPr>
              <a:t>)</a:t>
            </a:r>
            <a:br>
              <a:rPr lang="ru-RU" sz="2000" b="0">
                <a:solidFill>
                  <a:srgbClr val="000000"/>
                </a:solidFill>
                <a:latin typeface="Arial Narrow" pitchFamily="34"/>
              </a:rPr>
            </a:br>
            <a:r>
              <a:rPr lang="ru-RU" sz="2000" i="1">
                <a:solidFill>
                  <a:srgbClr val="000000"/>
                </a:solidFill>
                <a:latin typeface="Calibri" pitchFamily="34"/>
              </a:rPr>
              <a:t>функциональная грамотность -ключевое понятие компетентностного подхода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2960" y="1800000"/>
            <a:ext cx="8038800" cy="47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57159" y="142920"/>
            <a:ext cx="7772039" cy="3457080"/>
          </a:xfrm>
        </p:spPr>
        <p:txBody>
          <a:bodyPr wrap="square" lIns="90000" tIns="45000" rIns="90000" bIns="45000" anchor="t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hangingPunct="1">
              <a:buNone/>
            </a:pPr>
            <a:r>
              <a:rPr lang="ru-RU" sz="2400" u="sng">
                <a:solidFill>
                  <a:srgbClr val="000000"/>
                </a:solidFill>
                <a:latin typeface="Calibri" pitchFamily="34"/>
              </a:rPr>
              <a:t>Функциональная  грамотность</a:t>
            </a:r>
            <a:r>
              <a:rPr lang="ru-RU" sz="2400" b="0" u="sng">
                <a:solidFill>
                  <a:srgbClr val="000000"/>
                </a:solidFill>
                <a:latin typeface="Calibri" pitchFamily="34"/>
              </a:rPr>
              <a:t> </a:t>
            </a:r>
            <a:r>
              <a:rPr lang="ru-RU" sz="2400" b="0" i="1">
                <a:solidFill>
                  <a:srgbClr val="000000"/>
                </a:solidFill>
                <a:latin typeface="Century" pitchFamily="18"/>
              </a:rPr>
              <a:t>–</a:t>
            </a:r>
            <a:r>
              <a:rPr lang="ru-RU" sz="2400" i="1">
                <a:solidFill>
                  <a:srgbClr val="000000"/>
                </a:solidFill>
                <a:latin typeface="Century" pitchFamily="18"/>
              </a:rPr>
              <a:t> </a:t>
            </a:r>
            <a:r>
              <a:rPr lang="ru-RU" sz="3600" b="0" i="1">
                <a:solidFill>
                  <a:srgbClr val="000000"/>
                </a:solidFill>
                <a:latin typeface="Century" pitchFamily="18"/>
              </a:rPr>
              <a:t>способность человека вступать в отношения с внешней средой, быстро адаптироваться и функционировать в ней.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1371599" y="3886200"/>
            <a:ext cx="6400440" cy="1752119"/>
          </a:xfrm>
        </p:spPr>
        <p:txBody>
          <a:bodyPr wrap="square" lIns="90000" tIns="45000" rIns="90000" bIns="45000" anchor="t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endParaRPr lang="ru-RU" sz="2400">
              <a:latin typeface="Thorndale" pitchFamily="18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14760" y="3571920"/>
            <a:ext cx="3887279" cy="328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ычный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бычный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бычный 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yt-coo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818108F04AEE5499231DEE7F1D0047B" ma:contentTypeVersion="1" ma:contentTypeDescription="Создание документа." ma:contentTypeScope="" ma:versionID="3d53eadccbae60d0d7e3aa6ace4797dc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e6bca7b80e13673605896721a46b5a56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43426C-673C-45B5-9D52-705B113679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7C1DDB-693F-4FE0-8F2D-F0B2B2EF444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0AEF90-E6D2-4668-B1AD-EA1CFE4806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252ca3-5a62-4c1c-90a6-29f4710e4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332</Words>
  <Application>Microsoft Office PowerPoint</Application>
  <PresentationFormat>Экран (4:3)</PresentationFormat>
  <Paragraphs>89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Обычный 1</vt:lpstr>
      <vt:lpstr>Обычный 2</vt:lpstr>
      <vt:lpstr>Обычный 3</vt:lpstr>
      <vt:lpstr>Обычный 4</vt:lpstr>
      <vt:lpstr>Обычный 5</vt:lpstr>
      <vt:lpstr>lyt-cool</vt:lpstr>
      <vt:lpstr>Методическое сопровождение педагогов, обеспечивающих формирование  функциональной грамотности как инструмента повышения качества школьного образования в рамках реализации  национального проекта «Образование»</vt:lpstr>
      <vt:lpstr>Результаты Российской Федерации в исследовании PISA (данные ФИОКО)</vt:lpstr>
      <vt:lpstr>Слайд 3</vt:lpstr>
      <vt:lpstr>Документы,  определяющие развитие системы образования до 2024-2025 года</vt:lpstr>
      <vt:lpstr>Слайд 5</vt:lpstr>
      <vt:lpstr>Слайд 6</vt:lpstr>
      <vt:lpstr>Слайд 7</vt:lpstr>
      <vt:lpstr>ОБРАЗОВАНИЕ ЧЕРЕЗ ВСЮ ЖИЗНЬ (англ. . «life-long learning») функциональная грамотность -ключевое понятие компетентностного подхода</vt:lpstr>
      <vt:lpstr>Функциональная  грамотность – способность человека вступать в отношения с внешней средой, быстро адаптироваться и функционировать в ней.</vt:lpstr>
      <vt:lpstr>Содержание функциональной грамотности:   </vt:lpstr>
      <vt:lpstr>Метод коммуникативно-ориентированного обучения:   </vt:lpstr>
      <vt:lpstr>Таксономия Блума (иерархически взаимосвязанная система педагогических целей)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сопровождение педагогов, обеспечивающих формирование  функциональной грамотности как инструмента повышения качества школьного образования в рамках реализации  национального проекта «Образование»</dc:title>
  <dc:creator>ЦОКО</dc:creator>
  <cp:lastModifiedBy>Лёея</cp:lastModifiedBy>
  <cp:revision>5</cp:revision>
  <dcterms:modified xsi:type="dcterms:W3CDTF">2021-02-16T13:56:54Z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0x0101009818108F04AEE5499231DEE7F1D0047B</vt:lpwstr>
  </property>
</Properties>
</file>