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74"/>
  </p:notesMasterIdLst>
  <p:sldIdLst>
    <p:sldId id="257" r:id="rId2"/>
    <p:sldId id="258" r:id="rId3"/>
    <p:sldId id="259" r:id="rId4"/>
    <p:sldId id="260" r:id="rId5"/>
    <p:sldId id="261" r:id="rId6"/>
    <p:sldId id="262" r:id="rId7"/>
    <p:sldId id="263" r:id="rId8"/>
    <p:sldId id="264" r:id="rId9"/>
    <p:sldId id="268" r:id="rId10"/>
    <p:sldId id="265" r:id="rId11"/>
    <p:sldId id="267" r:id="rId12"/>
    <p:sldId id="270" r:id="rId13"/>
    <p:sldId id="271" r:id="rId14"/>
    <p:sldId id="272" r:id="rId15"/>
    <p:sldId id="273" r:id="rId16"/>
    <p:sldId id="295" r:id="rId17"/>
    <p:sldId id="296" r:id="rId18"/>
    <p:sldId id="274" r:id="rId19"/>
    <p:sldId id="277" r:id="rId20"/>
    <p:sldId id="276" r:id="rId21"/>
    <p:sldId id="278" r:id="rId22"/>
    <p:sldId id="279" r:id="rId23"/>
    <p:sldId id="280" r:id="rId24"/>
    <p:sldId id="281"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1" r:id="rId71"/>
    <p:sldId id="332" r:id="rId72"/>
    <p:sldId id="330"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C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32" autoAdjust="0"/>
  </p:normalViewPr>
  <p:slideViewPr>
    <p:cSldViewPr snapToGrid="0">
      <p:cViewPr varScale="1">
        <p:scale>
          <a:sx n="80" d="100"/>
          <a:sy n="80" d="100"/>
        </p:scale>
        <p:origin x="682" y="62"/>
      </p:cViewPr>
      <p:guideLst>
        <p:guide orient="horz" pos="2160"/>
        <p:guide pos="3840"/>
      </p:guideLst>
    </p:cSldViewPr>
  </p:slideViewPr>
  <p:notesTextViewPr>
    <p:cViewPr>
      <p:scale>
        <a:sx n="1" d="1"/>
        <a:sy n="1" d="1"/>
      </p:scale>
      <p:origin x="0" y="0"/>
    </p:cViewPr>
  </p:notesText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96570-91CD-4319-A5AB-E570F90B1E46}" type="datetimeFigureOut">
              <a:rPr lang="ru-RU" smtClean="0"/>
              <a:t>10.05.2021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C5E6C-7DC4-4987-A77B-DC047D30E476}" type="slidenum">
              <a:rPr lang="ru-RU" smtClean="0"/>
              <a:t>‹#›</a:t>
            </a:fld>
            <a:endParaRPr lang="ru-RU"/>
          </a:p>
        </p:txBody>
      </p:sp>
    </p:spTree>
    <p:extLst>
      <p:ext uri="{BB962C8B-B14F-4D97-AF65-F5344CB8AC3E}">
        <p14:creationId xmlns:p14="http://schemas.microsoft.com/office/powerpoint/2010/main" val="376767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4E46811-C43C-4383-B2D4-D1D7965D73B8}" type="datetimeFigureOut">
              <a:rPr lang="ru-RU" smtClean="0"/>
              <a:t>09.05.2021</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DFFB3DB-2DA6-4600-9413-74A408201F55}"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65098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4E46811-C43C-4383-B2D4-D1D7965D73B8}" type="datetimeFigureOut">
              <a:rPr lang="ru-RU" smtClean="0"/>
              <a:t>09.05.2021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FFB3DB-2DA6-4600-9413-74A408201F55}" type="slidenum">
              <a:rPr lang="ru-RU" smtClean="0"/>
              <a:t>‹#›</a:t>
            </a:fld>
            <a:endParaRPr lang="ru-RU"/>
          </a:p>
        </p:txBody>
      </p:sp>
    </p:spTree>
    <p:extLst>
      <p:ext uri="{BB962C8B-B14F-4D97-AF65-F5344CB8AC3E}">
        <p14:creationId xmlns:p14="http://schemas.microsoft.com/office/powerpoint/2010/main" val="403850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4E46811-C43C-4383-B2D4-D1D7965D73B8}" type="datetimeFigureOut">
              <a:rPr lang="ru-RU" smtClean="0"/>
              <a:t>09.05.2021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FFB3DB-2DA6-4600-9413-74A408201F55}" type="slidenum">
              <a:rPr lang="ru-RU" smtClean="0"/>
              <a:t>‹#›</a:t>
            </a:fld>
            <a:endParaRPr lang="ru-RU"/>
          </a:p>
        </p:txBody>
      </p:sp>
    </p:spTree>
    <p:extLst>
      <p:ext uri="{BB962C8B-B14F-4D97-AF65-F5344CB8AC3E}">
        <p14:creationId xmlns:p14="http://schemas.microsoft.com/office/powerpoint/2010/main" val="72839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4E46811-C43C-4383-B2D4-D1D7965D73B8}" type="datetimeFigureOut">
              <a:rPr lang="ru-RU" smtClean="0"/>
              <a:t>09.05.2021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FFB3DB-2DA6-4600-9413-74A408201F55}" type="slidenum">
              <a:rPr lang="ru-RU" smtClean="0"/>
              <a:t>‹#›</a:t>
            </a:fld>
            <a:endParaRPr lang="ru-RU"/>
          </a:p>
        </p:txBody>
      </p:sp>
    </p:spTree>
    <p:extLst>
      <p:ext uri="{BB962C8B-B14F-4D97-AF65-F5344CB8AC3E}">
        <p14:creationId xmlns:p14="http://schemas.microsoft.com/office/powerpoint/2010/main" val="37612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4E46811-C43C-4383-B2D4-D1D7965D73B8}" type="datetimeFigureOut">
              <a:rPr lang="ru-RU" smtClean="0"/>
              <a:t>09.05.2021</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DFFB3DB-2DA6-4600-9413-74A408201F55}"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4747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4E46811-C43C-4383-B2D4-D1D7965D73B8}" type="datetimeFigureOut">
              <a:rPr lang="ru-RU" smtClean="0"/>
              <a:t>09.05.2021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FFB3DB-2DA6-4600-9413-74A408201F55}" type="slidenum">
              <a:rPr lang="ru-RU" smtClean="0"/>
              <a:t>‹#›</a:t>
            </a:fld>
            <a:endParaRPr lang="ru-RU"/>
          </a:p>
        </p:txBody>
      </p:sp>
    </p:spTree>
    <p:extLst>
      <p:ext uri="{BB962C8B-B14F-4D97-AF65-F5344CB8AC3E}">
        <p14:creationId xmlns:p14="http://schemas.microsoft.com/office/powerpoint/2010/main" val="20396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4E46811-C43C-4383-B2D4-D1D7965D73B8}" type="datetimeFigureOut">
              <a:rPr lang="ru-RU" smtClean="0"/>
              <a:t>09.05.2021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DFFB3DB-2DA6-4600-9413-74A408201F55}" type="slidenum">
              <a:rPr lang="ru-RU" smtClean="0"/>
              <a:t>‹#›</a:t>
            </a:fld>
            <a:endParaRPr lang="ru-RU"/>
          </a:p>
        </p:txBody>
      </p:sp>
    </p:spTree>
    <p:extLst>
      <p:ext uri="{BB962C8B-B14F-4D97-AF65-F5344CB8AC3E}">
        <p14:creationId xmlns:p14="http://schemas.microsoft.com/office/powerpoint/2010/main" val="291887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4E46811-C43C-4383-B2D4-D1D7965D73B8}" type="datetimeFigureOut">
              <a:rPr lang="ru-RU" smtClean="0"/>
              <a:t>09.05.2021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DFFB3DB-2DA6-4600-9413-74A408201F55}" type="slidenum">
              <a:rPr lang="ru-RU" smtClean="0"/>
              <a:t>‹#›</a:t>
            </a:fld>
            <a:endParaRPr lang="ru-RU"/>
          </a:p>
        </p:txBody>
      </p:sp>
    </p:spTree>
    <p:extLst>
      <p:ext uri="{BB962C8B-B14F-4D97-AF65-F5344CB8AC3E}">
        <p14:creationId xmlns:p14="http://schemas.microsoft.com/office/powerpoint/2010/main" val="60591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46811-C43C-4383-B2D4-D1D7965D73B8}" type="datetimeFigureOut">
              <a:rPr lang="ru-RU" smtClean="0"/>
              <a:t>09.05.2021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DFFB3DB-2DA6-4600-9413-74A408201F55}" type="slidenum">
              <a:rPr lang="ru-RU" smtClean="0"/>
              <a:t>‹#›</a:t>
            </a:fld>
            <a:endParaRPr lang="ru-RU"/>
          </a:p>
        </p:txBody>
      </p:sp>
    </p:spTree>
    <p:extLst>
      <p:ext uri="{BB962C8B-B14F-4D97-AF65-F5344CB8AC3E}">
        <p14:creationId xmlns:p14="http://schemas.microsoft.com/office/powerpoint/2010/main" val="283851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4E46811-C43C-4383-B2D4-D1D7965D73B8}" type="datetimeFigureOut">
              <a:rPr lang="ru-RU" smtClean="0"/>
              <a:t>09.05.2021</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DFFB3DB-2DA6-4600-9413-74A408201F55}"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358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4E46811-C43C-4383-B2D4-D1D7965D73B8}" type="datetimeFigureOut">
              <a:rPr lang="ru-RU" smtClean="0"/>
              <a:t>09.05.2021</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DFFB3DB-2DA6-4600-9413-74A408201F55}"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973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4E46811-C43C-4383-B2D4-D1D7965D73B8}" type="datetimeFigureOut">
              <a:rPr lang="ru-RU" smtClean="0"/>
              <a:t>09.05.2021</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DFFB3DB-2DA6-4600-9413-74A408201F55}"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27028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consultant.ru/document/cons_doc_LAW_38058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fipi.r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ipi.ru/oge/demoversii-specifikacii-kodifikatory#!/tab/173801626-9"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fipi.ru/oge/demoversii-specifikacii-kodifikatory#!/tab/173801626-9" TargetMode="External"/><Relationship Id="rId2" Type="http://schemas.openxmlformats.org/officeDocument/2006/relationships/hyperlink" Target="http://www.consultant.ru/document/cons_doc_LAW_380584/"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371600" y="685800"/>
            <a:ext cx="9601200"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4200889"/>
              </p:ext>
            </p:extLst>
          </p:nvPr>
        </p:nvGraphicFramePr>
        <p:xfrm>
          <a:off x="2736880" y="4413250"/>
          <a:ext cx="6870639" cy="1600200"/>
        </p:xfrm>
        <a:graphic>
          <a:graphicData uri="http://schemas.openxmlformats.org/drawingml/2006/table">
            <a:tbl>
              <a:tblPr/>
              <a:tblGrid>
                <a:gridCol w="6870639">
                  <a:extLst>
                    <a:ext uri="{9D8B030D-6E8A-4147-A177-3AD203B41FA5}">
                      <a16:colId xmlns:a16="http://schemas.microsoft.com/office/drawing/2014/main" val="1103946549"/>
                    </a:ext>
                  </a:extLst>
                </a:gridCol>
              </a:tblGrid>
              <a:tr h="1308100">
                <a:tc>
                  <a:txBody>
                    <a:bodyPr/>
                    <a:lstStyle/>
                    <a:p>
                      <a:pPr marL="1651000" marR="444500" algn="r">
                        <a:lnSpc>
                          <a:spcPts val="2640"/>
                        </a:lnSpc>
                        <a:spcBef>
                          <a:spcPts val="4800"/>
                        </a:spcBef>
                        <a:spcAft>
                          <a:spcPts val="0"/>
                        </a:spcAft>
                      </a:pPr>
                      <a:r>
                        <a:rPr lang="ru-RU"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Ведущий </a:t>
                      </a:r>
                      <a:r>
                        <a:rPr lang="ru-RU" sz="3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вебинара</a:t>
                      </a:r>
                      <a:r>
                        <a:rPr lang="ru-RU"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ru-RU" sz="3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1000" marR="444500" algn="r">
                        <a:lnSpc>
                          <a:spcPts val="2640"/>
                        </a:lnSpc>
                        <a:spcBef>
                          <a:spcPts val="4800"/>
                        </a:spcBef>
                        <a:spcAft>
                          <a:spcPts val="0"/>
                        </a:spcAft>
                      </a:pPr>
                      <a:r>
                        <a:rPr lang="ru-RU" sz="32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Отливникова</a:t>
                      </a:r>
                      <a:r>
                        <a:rPr lang="ru-RU" sz="3200" b="1"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Ирина Петровна</a:t>
                      </a:r>
                      <a:endParaRPr lang="ru-RU" sz="3200" b="1" dirty="0">
                        <a:effectLst/>
                        <a:latin typeface="Arial" panose="020B0604020202020204" pitchFamily="34" charset="0"/>
                        <a:ea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221928535"/>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187877896"/>
              </p:ext>
            </p:extLst>
          </p:nvPr>
        </p:nvGraphicFramePr>
        <p:xfrm>
          <a:off x="1677670" y="438150"/>
          <a:ext cx="8404860" cy="3403600"/>
        </p:xfrm>
        <a:graphic>
          <a:graphicData uri="http://schemas.openxmlformats.org/drawingml/2006/table">
            <a:tbl>
              <a:tblPr/>
              <a:tblGrid>
                <a:gridCol w="8404860">
                  <a:extLst>
                    <a:ext uri="{9D8B030D-6E8A-4147-A177-3AD203B41FA5}">
                      <a16:colId xmlns:a16="http://schemas.microsoft.com/office/drawing/2014/main" val="1108862356"/>
                    </a:ext>
                  </a:extLst>
                </a:gridCol>
              </a:tblGrid>
              <a:tr h="2476500">
                <a:tc>
                  <a:txBody>
                    <a:bodyPr/>
                    <a:lstStyle/>
                    <a:p>
                      <a:pPr marR="38100" algn="ctr">
                        <a:lnSpc>
                          <a:spcPts val="5785"/>
                        </a:lnSpc>
                        <a:spcBef>
                          <a:spcPts val="1800"/>
                        </a:spcBef>
                        <a:spcAft>
                          <a:spcPts val="0"/>
                        </a:spcAft>
                      </a:pPr>
                      <a:endParaRPr lang="ru-RU" sz="4700" b="1" dirty="0" smtClean="0">
                        <a:solidFill>
                          <a:srgbClr val="000000"/>
                        </a:solidFill>
                        <a:effectLst/>
                        <a:latin typeface="Times New Roman" panose="02020603050405020304" pitchFamily="18" charset="0"/>
                        <a:ea typeface="Times New Roman" panose="02020603050405020304" pitchFamily="18" charset="0"/>
                      </a:endParaRPr>
                    </a:p>
                    <a:p>
                      <a:pPr marR="38100" algn="ctr">
                        <a:lnSpc>
                          <a:spcPts val="5785"/>
                        </a:lnSpc>
                        <a:spcBef>
                          <a:spcPts val="1800"/>
                        </a:spcBef>
                        <a:spcAft>
                          <a:spcPts val="0"/>
                        </a:spcAft>
                      </a:pPr>
                      <a:r>
                        <a:rPr lang="ru-RU" sz="4700" b="1" dirty="0" smtClean="0">
                          <a:solidFill>
                            <a:srgbClr val="000000"/>
                          </a:solidFill>
                          <a:effectLst/>
                          <a:latin typeface="Times New Roman" panose="02020603050405020304" pitchFamily="18" charset="0"/>
                          <a:ea typeface="Times New Roman" panose="02020603050405020304" pitchFamily="18" charset="0"/>
                        </a:rPr>
                        <a:t>Контрольная </a:t>
                      </a:r>
                      <a:r>
                        <a:rPr lang="ru-RU" sz="4700" b="1" dirty="0">
                          <a:solidFill>
                            <a:srgbClr val="000000"/>
                          </a:solidFill>
                          <a:effectLst/>
                          <a:latin typeface="Times New Roman" panose="02020603050405020304" pitchFamily="18" charset="0"/>
                          <a:ea typeface="Times New Roman" panose="02020603050405020304" pitchFamily="18" charset="0"/>
                        </a:rPr>
                        <a:t>работа по</a:t>
                      </a:r>
                      <a:br>
                        <a:rPr lang="ru-RU" sz="4700" b="1" dirty="0">
                          <a:solidFill>
                            <a:srgbClr val="000000"/>
                          </a:solidFill>
                          <a:effectLst/>
                          <a:latin typeface="Times New Roman" panose="02020603050405020304" pitchFamily="18" charset="0"/>
                          <a:ea typeface="Times New Roman" panose="02020603050405020304" pitchFamily="18" charset="0"/>
                        </a:rPr>
                      </a:br>
                      <a:r>
                        <a:rPr lang="ru-RU" sz="4700" b="1" dirty="0" smtClean="0">
                          <a:solidFill>
                            <a:srgbClr val="000000"/>
                          </a:solidFill>
                          <a:effectLst/>
                          <a:latin typeface="Times New Roman" panose="02020603050405020304" pitchFamily="18" charset="0"/>
                          <a:ea typeface="Times New Roman" panose="02020603050405020304" pitchFamily="18" charset="0"/>
                        </a:rPr>
                        <a:t>обществознанию  </a:t>
                      </a:r>
                      <a:r>
                        <a:rPr lang="ru-RU" sz="4700" b="1" dirty="0">
                          <a:solidFill>
                            <a:srgbClr val="000000"/>
                          </a:solidFill>
                          <a:effectLst/>
                          <a:latin typeface="Times New Roman" panose="02020603050405020304" pitchFamily="18" charset="0"/>
                          <a:ea typeface="Times New Roman" panose="02020603050405020304" pitchFamily="18" charset="0"/>
                        </a:rPr>
                        <a:t>ГИА-9 </a:t>
                      </a:r>
                      <a:endParaRPr lang="ru-RU" sz="4700" b="1" dirty="0" smtClean="0">
                        <a:solidFill>
                          <a:srgbClr val="000000"/>
                        </a:solidFill>
                        <a:effectLst/>
                        <a:latin typeface="Times New Roman" panose="02020603050405020304" pitchFamily="18" charset="0"/>
                        <a:ea typeface="Times New Roman" panose="02020603050405020304" pitchFamily="18" charset="0"/>
                      </a:endParaRPr>
                    </a:p>
                    <a:p>
                      <a:pPr marR="38100" algn="ctr">
                        <a:lnSpc>
                          <a:spcPts val="5785"/>
                        </a:lnSpc>
                        <a:spcBef>
                          <a:spcPts val="1800"/>
                        </a:spcBef>
                        <a:spcAft>
                          <a:spcPts val="0"/>
                        </a:spcAft>
                      </a:pPr>
                      <a:r>
                        <a:rPr lang="ru-RU" sz="4700" b="1" dirty="0" smtClean="0">
                          <a:solidFill>
                            <a:srgbClr val="000000"/>
                          </a:solidFill>
                          <a:effectLst/>
                          <a:latin typeface="Times New Roman" panose="02020603050405020304" pitchFamily="18" charset="0"/>
                          <a:ea typeface="Times New Roman" panose="02020603050405020304" pitchFamily="18" charset="0"/>
                        </a:rPr>
                        <a:t>2021 год</a:t>
                      </a:r>
                      <a:endParaRPr lang="ru-RU" sz="4700" b="1" dirty="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810455905"/>
                  </a:ext>
                </a:extLst>
              </a:tr>
            </a:tbl>
          </a:graphicData>
        </a:graphic>
      </p:graphicFrame>
    </p:spTree>
    <p:extLst>
      <p:ext uri="{BB962C8B-B14F-4D97-AF65-F5344CB8AC3E}">
        <p14:creationId xmlns:p14="http://schemas.microsoft.com/office/powerpoint/2010/main" val="2259058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9149" y="514350"/>
            <a:ext cx="10791825" cy="5953124"/>
          </a:xfrm>
        </p:spPr>
        <p:txBody>
          <a:bodyPr>
            <a:normAutofit lnSpcReduction="10000"/>
          </a:bodyPr>
          <a:lstStyle/>
          <a:p>
            <a:pPr marL="0" indent="0">
              <a:buNone/>
            </a:pPr>
            <a:r>
              <a:rPr lang="ru-RU" dirty="0" smtClean="0"/>
              <a:t>	</a:t>
            </a:r>
          </a:p>
          <a:p>
            <a:pPr marL="0" indent="0" algn="ctr">
              <a:buNone/>
            </a:pPr>
            <a:r>
              <a:rPr lang="ru-RU" dirty="0"/>
              <a:t>	</a:t>
            </a:r>
            <a:r>
              <a:rPr lang="ru-RU" b="1" dirty="0"/>
              <a:t> </a:t>
            </a:r>
            <a:r>
              <a:rPr lang="ru-RU" sz="2800" dirty="0" smtClean="0">
                <a:solidFill>
                  <a:schemeClr val="accent6">
                    <a:lumMod val="75000"/>
                  </a:schemeClr>
                </a:solidFill>
              </a:rPr>
              <a:t>Задания </a:t>
            </a:r>
            <a:r>
              <a:rPr lang="ru-RU" sz="2800" dirty="0">
                <a:solidFill>
                  <a:schemeClr val="accent6">
                    <a:lumMod val="75000"/>
                  </a:schemeClr>
                </a:solidFill>
              </a:rPr>
              <a:t>с развернутым ответом в КИМ ОГЭ по обществознанию</a:t>
            </a:r>
          </a:p>
          <a:p>
            <a:pPr marL="0" indent="0">
              <a:buNone/>
            </a:pPr>
            <a:r>
              <a:rPr lang="ru-RU" sz="2800" dirty="0"/>
              <a:t> </a:t>
            </a:r>
          </a:p>
          <a:p>
            <a:pPr marL="0" indent="0" algn="just">
              <a:buNone/>
            </a:pPr>
            <a:r>
              <a:rPr lang="ru-RU" sz="2800" dirty="0" smtClean="0"/>
              <a:t>	Работа </a:t>
            </a:r>
            <a:r>
              <a:rPr lang="ru-RU" sz="2800" dirty="0"/>
              <a:t>включает в себя 24 задания: </a:t>
            </a:r>
            <a:endParaRPr lang="ru-RU" sz="2800" dirty="0" smtClean="0"/>
          </a:p>
          <a:p>
            <a:pPr marL="0" indent="0" algn="just">
              <a:buNone/>
            </a:pPr>
            <a:r>
              <a:rPr lang="ru-RU" sz="2800" dirty="0"/>
              <a:t>	</a:t>
            </a:r>
            <a:r>
              <a:rPr lang="ru-RU" sz="2800" dirty="0" smtClean="0">
                <a:solidFill>
                  <a:schemeClr val="accent6">
                    <a:lumMod val="75000"/>
                  </a:schemeClr>
                </a:solidFill>
              </a:rPr>
              <a:t>17 </a:t>
            </a:r>
            <a:r>
              <a:rPr lang="ru-RU" sz="2800" dirty="0">
                <a:solidFill>
                  <a:schemeClr val="accent6">
                    <a:lumMod val="75000"/>
                  </a:schemeClr>
                </a:solidFill>
              </a:rPr>
              <a:t>заданий с кратким ответом </a:t>
            </a:r>
            <a:r>
              <a:rPr lang="ru-RU" sz="2800" dirty="0"/>
              <a:t>и </a:t>
            </a:r>
            <a:r>
              <a:rPr lang="ru-RU" sz="2800" dirty="0">
                <a:solidFill>
                  <a:schemeClr val="accent6">
                    <a:lumMod val="75000"/>
                  </a:schemeClr>
                </a:solidFill>
              </a:rPr>
              <a:t>7 заданий с </a:t>
            </a:r>
            <a:r>
              <a:rPr lang="ru-RU" sz="2800" dirty="0" smtClean="0">
                <a:solidFill>
                  <a:schemeClr val="accent6">
                    <a:lumMod val="75000"/>
                  </a:schemeClr>
                </a:solidFill>
              </a:rPr>
              <a:t>	развёрнутым </a:t>
            </a:r>
            <a:r>
              <a:rPr lang="ru-RU" sz="2800" dirty="0">
                <a:solidFill>
                  <a:schemeClr val="accent6">
                    <a:lumMod val="75000"/>
                  </a:schemeClr>
                </a:solidFill>
              </a:rPr>
              <a:t>ответом.</a:t>
            </a:r>
          </a:p>
          <a:p>
            <a:pPr marL="0" indent="0" algn="just">
              <a:buNone/>
            </a:pPr>
            <a:r>
              <a:rPr lang="ru-RU" sz="2800" dirty="0" smtClean="0"/>
              <a:t>	Каждое </a:t>
            </a:r>
            <a:r>
              <a:rPr lang="ru-RU" sz="2800" dirty="0"/>
              <a:t>задание с развёрнутым ответом проверяет определённое </a:t>
            </a:r>
            <a:r>
              <a:rPr lang="ru-RU" sz="2800" dirty="0" smtClean="0"/>
              <a:t>умение.</a:t>
            </a:r>
            <a:r>
              <a:rPr lang="en-US" sz="2800" dirty="0" smtClean="0"/>
              <a:t> </a:t>
            </a:r>
            <a:r>
              <a:rPr lang="ru-RU" sz="2800" dirty="0" smtClean="0"/>
              <a:t>(Методические рекомендации)</a:t>
            </a:r>
          </a:p>
          <a:p>
            <a:pPr marL="0" indent="0" algn="just">
              <a:buNone/>
            </a:pPr>
            <a:r>
              <a:rPr lang="ru-RU" sz="2800" b="1" dirty="0" smtClean="0">
                <a:solidFill>
                  <a:srgbClr val="92D050"/>
                </a:solidFill>
              </a:rPr>
              <a:t> </a:t>
            </a:r>
            <a:r>
              <a:rPr lang="ru-RU" sz="2800" b="1" dirty="0">
                <a:solidFill>
                  <a:srgbClr val="92D050"/>
                </a:solidFill>
              </a:rPr>
              <a:t>Характеристика структуры и содержания КИМ ОГЭ</a:t>
            </a:r>
          </a:p>
          <a:p>
            <a:pPr marL="0" indent="0" algn="just">
              <a:buNone/>
            </a:pPr>
            <a:r>
              <a:rPr lang="ru-RU" sz="2800" b="1" dirty="0">
                <a:solidFill>
                  <a:srgbClr val="92D050"/>
                </a:solidFill>
              </a:rPr>
              <a:t>Работа включает в себя 24 задания: 16 заданий с кратким ответом</a:t>
            </a:r>
          </a:p>
          <a:p>
            <a:pPr marL="0" indent="0" algn="just">
              <a:buNone/>
            </a:pPr>
            <a:r>
              <a:rPr lang="ru-RU" sz="2800" b="1" dirty="0">
                <a:solidFill>
                  <a:srgbClr val="92D050"/>
                </a:solidFill>
              </a:rPr>
              <a:t>и 8 заданий с развёрнутым ответом</a:t>
            </a:r>
            <a:r>
              <a:rPr lang="ru-RU" sz="2800" b="1" dirty="0" smtClean="0">
                <a:solidFill>
                  <a:srgbClr val="92D050"/>
                </a:solidFill>
              </a:rPr>
              <a:t>. (Спецификация)</a:t>
            </a:r>
            <a:endParaRPr lang="ru-RU" sz="2800" b="1" dirty="0">
              <a:solidFill>
                <a:srgbClr val="92D050"/>
              </a:solidFill>
            </a:endParaRPr>
          </a:p>
        </p:txBody>
      </p:sp>
    </p:spTree>
    <p:extLst>
      <p:ext uri="{BB962C8B-B14F-4D97-AF65-F5344CB8AC3E}">
        <p14:creationId xmlns:p14="http://schemas.microsoft.com/office/powerpoint/2010/main" val="3342667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57175"/>
            <a:ext cx="9601200" cy="6478265"/>
          </a:xfrm>
        </p:spPr>
        <p:txBody>
          <a:bodyPr>
            <a:normAutofit/>
          </a:bodyPr>
          <a:lstStyle/>
          <a:p>
            <a:r>
              <a:rPr lang="ru-RU" sz="2800" b="1" dirty="0" smtClean="0">
                <a:solidFill>
                  <a:srgbClr val="000000"/>
                </a:solidFill>
                <a:latin typeface="Arial" panose="020B0604020202020204" pitchFamily="34" charset="0"/>
              </a:rPr>
              <a:t>Система оценивания выполнения заданий</a:t>
            </a:r>
            <a:br>
              <a:rPr lang="ru-RU" sz="2800" b="1" dirty="0" smtClean="0">
                <a:solidFill>
                  <a:srgbClr val="000000"/>
                </a:solidFill>
                <a:latin typeface="Arial" panose="020B0604020202020204" pitchFamily="34" charset="0"/>
              </a:rPr>
            </a:br>
            <a:r>
              <a:rPr lang="ru-RU" sz="2800" b="1" dirty="0">
                <a:solidFill>
                  <a:srgbClr val="000000"/>
                </a:solidFill>
                <a:latin typeface="Arial" panose="020B0604020202020204" pitchFamily="34" charset="0"/>
              </a:rPr>
              <a:t/>
            </a:r>
            <a:br>
              <a:rPr lang="ru-RU" sz="2800" b="1" dirty="0">
                <a:solidFill>
                  <a:srgbClr val="000000"/>
                </a:solidFill>
                <a:latin typeface="Arial" panose="020B0604020202020204" pitchFamily="34" charset="0"/>
              </a:rPr>
            </a:br>
            <a:r>
              <a:rPr lang="ru-RU" sz="2800" b="1" dirty="0">
                <a:solidFill>
                  <a:srgbClr val="000000"/>
                </a:solidFill>
                <a:latin typeface="Arial" panose="020B0604020202020204" pitchFamily="34" charset="0"/>
              </a:rPr>
              <a:t>Верное выполнение каждого из</a:t>
            </a:r>
            <a:br>
              <a:rPr lang="ru-RU" sz="2800" b="1" dirty="0">
                <a:solidFill>
                  <a:srgbClr val="000000"/>
                </a:solidFill>
                <a:latin typeface="Arial" panose="020B0604020202020204" pitchFamily="34" charset="0"/>
              </a:rPr>
            </a:br>
            <a:r>
              <a:rPr lang="ru-RU" sz="2800" b="1" dirty="0">
                <a:solidFill>
                  <a:srgbClr val="000000"/>
                </a:solidFill>
                <a:latin typeface="Arial" panose="020B0604020202020204" pitchFamily="34" charset="0"/>
              </a:rPr>
              <a:t>заданий </a:t>
            </a:r>
            <a:r>
              <a:rPr lang="ru-RU" sz="2800" b="1" dirty="0" smtClean="0">
                <a:solidFill>
                  <a:srgbClr val="000000"/>
                </a:solidFill>
                <a:latin typeface="Arial" panose="020B0604020202020204" pitchFamily="34" charset="0"/>
              </a:rPr>
              <a:t>2-4, 7-11, 13, 14, </a:t>
            </a:r>
            <a:r>
              <a:rPr lang="ru-RU" sz="2800" b="1" dirty="0" smtClean="0">
                <a:solidFill>
                  <a:schemeClr val="accent6">
                    <a:lumMod val="75000"/>
                  </a:schemeClr>
                </a:solidFill>
                <a:latin typeface="Arial" panose="020B0604020202020204" pitchFamily="34" charset="0"/>
              </a:rPr>
              <a:t>16-20</a:t>
            </a:r>
            <a:r>
              <a:rPr lang="ru-RU" sz="2800" b="1" dirty="0">
                <a:solidFill>
                  <a:srgbClr val="000000"/>
                </a:solidFill>
                <a:latin typeface="Arial" panose="020B0604020202020204" pitchFamily="34" charset="0"/>
              </a:rPr>
              <a:t/>
            </a:r>
            <a:br>
              <a:rPr lang="ru-RU" sz="2800" b="1" dirty="0">
                <a:solidFill>
                  <a:srgbClr val="000000"/>
                </a:solidFill>
                <a:latin typeface="Arial" panose="020B0604020202020204" pitchFamily="34" charset="0"/>
              </a:rPr>
            </a:br>
            <a:r>
              <a:rPr lang="ru-RU" sz="2800" b="1" dirty="0" smtClean="0">
                <a:solidFill>
                  <a:srgbClr val="000000"/>
                </a:solidFill>
                <a:latin typeface="Arial" panose="020B0604020202020204" pitchFamily="34" charset="0"/>
              </a:rPr>
              <a:t>оценивается </a:t>
            </a:r>
            <a:r>
              <a:rPr lang="ru-RU" sz="2800" b="1" dirty="0">
                <a:solidFill>
                  <a:schemeClr val="accent6">
                    <a:lumMod val="75000"/>
                  </a:schemeClr>
                </a:solidFill>
                <a:latin typeface="Arial" panose="020B0604020202020204" pitchFamily="34" charset="0"/>
              </a:rPr>
              <a:t>1 баллом</a:t>
            </a:r>
            <a:r>
              <a:rPr lang="ru-RU" sz="2800" b="1" dirty="0" smtClean="0">
                <a:solidFill>
                  <a:srgbClr val="000000"/>
                </a:solidFill>
                <a:latin typeface="Arial" panose="020B0604020202020204" pitchFamily="34" charset="0"/>
              </a:rPr>
              <a:t>.</a:t>
            </a:r>
            <a:r>
              <a:rPr lang="ru-RU" sz="2800" b="1" dirty="0">
                <a:solidFill>
                  <a:srgbClr val="000000"/>
                </a:solidFill>
                <a:latin typeface="Arial" panose="020B0604020202020204" pitchFamily="34" charset="0"/>
              </a:rPr>
              <a:t/>
            </a:r>
            <a:br>
              <a:rPr lang="ru-RU" sz="2800" b="1" dirty="0">
                <a:solidFill>
                  <a:srgbClr val="000000"/>
                </a:solidFill>
                <a:latin typeface="Arial" panose="020B0604020202020204" pitchFamily="34" charset="0"/>
              </a:rPr>
            </a:br>
            <a:r>
              <a:rPr lang="ru-RU" sz="2800" b="1" dirty="0">
                <a:solidFill>
                  <a:srgbClr val="000000"/>
                </a:solidFill>
                <a:latin typeface="Arial" panose="020B0604020202020204" pitchFamily="34" charset="0"/>
              </a:rPr>
              <a:t>Полный правильный ответ на</a:t>
            </a:r>
            <a:br>
              <a:rPr lang="ru-RU" sz="2800" b="1" dirty="0">
                <a:solidFill>
                  <a:srgbClr val="000000"/>
                </a:solidFill>
                <a:latin typeface="Arial" panose="020B0604020202020204" pitchFamily="34" charset="0"/>
              </a:rPr>
            </a:br>
            <a:r>
              <a:rPr lang="ru-RU" sz="2800" b="1" dirty="0">
                <a:solidFill>
                  <a:srgbClr val="000000"/>
                </a:solidFill>
                <a:latin typeface="Arial" panose="020B0604020202020204" pitchFamily="34" charset="0"/>
              </a:rPr>
              <a:t>каждое из заданий </a:t>
            </a:r>
            <a:r>
              <a:rPr lang="ru-RU" sz="2800" b="1" dirty="0" smtClean="0">
                <a:solidFill>
                  <a:srgbClr val="000000"/>
                </a:solidFill>
                <a:latin typeface="Arial" panose="020B0604020202020204" pitchFamily="34" charset="0"/>
              </a:rPr>
              <a:t>1, 6, 15, 21,22,24 </a:t>
            </a:r>
            <a:r>
              <a:rPr lang="ru-RU" sz="2800" b="1" dirty="0">
                <a:solidFill>
                  <a:srgbClr val="000000"/>
                </a:solidFill>
                <a:latin typeface="Arial" panose="020B0604020202020204" pitchFamily="34" charset="0"/>
              </a:rPr>
              <a:t/>
            </a:r>
            <a:br>
              <a:rPr lang="ru-RU" sz="2800" b="1" dirty="0">
                <a:solidFill>
                  <a:srgbClr val="000000"/>
                </a:solidFill>
                <a:latin typeface="Arial" panose="020B0604020202020204" pitchFamily="34" charset="0"/>
              </a:rPr>
            </a:br>
            <a:r>
              <a:rPr lang="ru-RU" sz="2800" b="1" dirty="0" smtClean="0">
                <a:solidFill>
                  <a:srgbClr val="000000"/>
                </a:solidFill>
                <a:latin typeface="Arial" panose="020B0604020202020204" pitchFamily="34" charset="0"/>
              </a:rPr>
              <a:t>оценивается </a:t>
            </a:r>
            <a:r>
              <a:rPr lang="ru-RU" sz="2800" b="1" dirty="0">
                <a:solidFill>
                  <a:schemeClr val="accent6">
                    <a:lumMod val="75000"/>
                  </a:schemeClr>
                </a:solidFill>
                <a:latin typeface="Arial" panose="020B0604020202020204" pitchFamily="34" charset="0"/>
              </a:rPr>
              <a:t>2 баллами</a:t>
            </a:r>
            <a:r>
              <a:rPr lang="ru-RU" sz="2800" b="1" dirty="0">
                <a:solidFill>
                  <a:srgbClr val="000000"/>
                </a:solidFill>
                <a:latin typeface="Arial" panose="020B0604020202020204" pitchFamily="34" charset="0"/>
              </a:rPr>
              <a:t>; если</a:t>
            </a:r>
            <a:br>
              <a:rPr lang="ru-RU" sz="2800" b="1" dirty="0">
                <a:solidFill>
                  <a:srgbClr val="000000"/>
                </a:solidFill>
                <a:latin typeface="Arial" panose="020B0604020202020204" pitchFamily="34" charset="0"/>
              </a:rPr>
            </a:br>
            <a:r>
              <a:rPr lang="ru-RU" sz="2800" b="1" dirty="0">
                <a:solidFill>
                  <a:srgbClr val="000000"/>
                </a:solidFill>
                <a:latin typeface="Arial" panose="020B0604020202020204" pitchFamily="34" charset="0"/>
              </a:rPr>
              <a:t>допущена одна ошибка, то ответ</a:t>
            </a:r>
            <a:br>
              <a:rPr lang="ru-RU" sz="2800" b="1" dirty="0">
                <a:solidFill>
                  <a:srgbClr val="000000"/>
                </a:solidFill>
                <a:latin typeface="Arial" panose="020B0604020202020204" pitchFamily="34" charset="0"/>
              </a:rPr>
            </a:br>
            <a:r>
              <a:rPr lang="ru-RU" sz="2800" b="1" dirty="0">
                <a:solidFill>
                  <a:srgbClr val="000000"/>
                </a:solidFill>
                <a:latin typeface="Arial" panose="020B0604020202020204" pitchFamily="34" charset="0"/>
              </a:rPr>
              <a:t>оценивается в 1 балл. Если</a:t>
            </a:r>
            <a:br>
              <a:rPr lang="ru-RU" sz="2800" b="1" dirty="0">
                <a:solidFill>
                  <a:srgbClr val="000000"/>
                </a:solidFill>
                <a:latin typeface="Arial" panose="020B0604020202020204" pitchFamily="34" charset="0"/>
              </a:rPr>
            </a:br>
            <a:r>
              <a:rPr lang="ru-RU" sz="2800" b="1" dirty="0">
                <a:solidFill>
                  <a:srgbClr val="000000"/>
                </a:solidFill>
                <a:latin typeface="Arial" panose="020B0604020202020204" pitchFamily="34" charset="0"/>
              </a:rPr>
              <a:t>допущены две и более ошибки</a:t>
            </a:r>
            <a:br>
              <a:rPr lang="ru-RU" sz="2800" b="1" dirty="0">
                <a:solidFill>
                  <a:srgbClr val="000000"/>
                </a:solidFill>
                <a:latin typeface="Arial" panose="020B0604020202020204" pitchFamily="34" charset="0"/>
              </a:rPr>
            </a:br>
            <a:r>
              <a:rPr lang="ru-RU" sz="2800" b="1" dirty="0" smtClean="0">
                <a:solidFill>
                  <a:srgbClr val="000000"/>
                </a:solidFill>
                <a:latin typeface="Arial" panose="020B0604020202020204" pitchFamily="34" charset="0"/>
              </a:rPr>
              <a:t>то выставляется 0 </a:t>
            </a:r>
            <a:r>
              <a:rPr lang="ru-RU" sz="2800" b="1" dirty="0">
                <a:solidFill>
                  <a:srgbClr val="000000"/>
                </a:solidFill>
                <a:latin typeface="Arial" panose="020B0604020202020204" pitchFamily="34" charset="0"/>
              </a:rPr>
              <a:t>баллов. </a:t>
            </a:r>
            <a:br>
              <a:rPr lang="ru-RU" sz="2800" b="1" dirty="0">
                <a:solidFill>
                  <a:srgbClr val="000000"/>
                </a:solidFill>
                <a:latin typeface="Arial" panose="020B0604020202020204" pitchFamily="34" charset="0"/>
              </a:rPr>
            </a:br>
            <a:r>
              <a:rPr lang="ru-RU" sz="2800" b="1" dirty="0" smtClean="0">
                <a:solidFill>
                  <a:srgbClr val="000000"/>
                </a:solidFill>
                <a:latin typeface="Arial" panose="020B0604020202020204" pitchFamily="34" charset="0"/>
              </a:rPr>
              <a:t>Если  </a:t>
            </a:r>
            <a:r>
              <a:rPr lang="ru-RU" sz="2800" b="1" dirty="0">
                <a:solidFill>
                  <a:srgbClr val="000000"/>
                </a:solidFill>
                <a:latin typeface="Arial" panose="020B0604020202020204" pitchFamily="34" charset="0"/>
              </a:rPr>
              <a:t>ответа </a:t>
            </a:r>
            <a:r>
              <a:rPr lang="ru-RU" sz="2800" b="1" dirty="0" smtClean="0">
                <a:solidFill>
                  <a:srgbClr val="000000"/>
                </a:solidFill>
                <a:latin typeface="Arial" panose="020B0604020202020204" pitchFamily="34" charset="0"/>
              </a:rPr>
              <a:t>нет</a:t>
            </a:r>
            <a:r>
              <a:rPr lang="ru-RU" sz="2800" b="1" dirty="0">
                <a:solidFill>
                  <a:srgbClr val="000000"/>
                </a:solidFill>
                <a:latin typeface="Arial" panose="020B0604020202020204" pitchFamily="34" charset="0"/>
              </a:rPr>
              <a:t> </a:t>
            </a:r>
            <a:r>
              <a:rPr lang="ru-RU" sz="2800" b="1" dirty="0" smtClean="0">
                <a:solidFill>
                  <a:srgbClr val="000000"/>
                </a:solidFill>
                <a:latin typeface="Arial" panose="020B0604020202020204" pitchFamily="34" charset="0"/>
              </a:rPr>
              <a:t>– Х.</a:t>
            </a:r>
            <a:br>
              <a:rPr lang="ru-RU" sz="2800" b="1" dirty="0" smtClean="0">
                <a:solidFill>
                  <a:srgbClr val="000000"/>
                </a:solidFill>
                <a:latin typeface="Arial" panose="020B0604020202020204" pitchFamily="34" charset="0"/>
              </a:rPr>
            </a:br>
            <a:r>
              <a:rPr lang="ru-RU" sz="2800" b="1" dirty="0" smtClean="0">
                <a:solidFill>
                  <a:srgbClr val="000000"/>
                </a:solidFill>
                <a:latin typeface="Arial" panose="020B0604020202020204" pitchFamily="34" charset="0"/>
              </a:rPr>
              <a:t>Задание 5, 23 – </a:t>
            </a:r>
            <a:r>
              <a:rPr lang="ru-RU" sz="2800" b="1" dirty="0" smtClean="0">
                <a:solidFill>
                  <a:schemeClr val="accent6">
                    <a:lumMod val="75000"/>
                  </a:schemeClr>
                </a:solidFill>
                <a:latin typeface="Arial" panose="020B0604020202020204" pitchFamily="34" charset="0"/>
              </a:rPr>
              <a:t>3 б</a:t>
            </a:r>
            <a:r>
              <a:rPr lang="ru-RU" sz="2800" b="1" dirty="0" smtClean="0">
                <a:solidFill>
                  <a:srgbClr val="000000"/>
                </a:solidFill>
                <a:latin typeface="Arial" panose="020B0604020202020204" pitchFamily="34" charset="0"/>
              </a:rPr>
              <a:t>.</a:t>
            </a:r>
            <a:br>
              <a:rPr lang="ru-RU" sz="2800" b="1" dirty="0" smtClean="0">
                <a:solidFill>
                  <a:srgbClr val="000000"/>
                </a:solidFill>
                <a:latin typeface="Arial" panose="020B0604020202020204" pitchFamily="34" charset="0"/>
              </a:rPr>
            </a:br>
            <a:r>
              <a:rPr lang="ru-RU" sz="2800" b="1" dirty="0" smtClean="0">
                <a:solidFill>
                  <a:srgbClr val="000000"/>
                </a:solidFill>
                <a:latin typeface="Arial" panose="020B0604020202020204" pitchFamily="34" charset="0"/>
              </a:rPr>
              <a:t>Задание 12 – </a:t>
            </a:r>
            <a:r>
              <a:rPr lang="ru-RU" sz="2800" b="1" dirty="0" smtClean="0">
                <a:solidFill>
                  <a:schemeClr val="accent6">
                    <a:lumMod val="75000"/>
                  </a:schemeClr>
                </a:solidFill>
                <a:latin typeface="Arial" panose="020B0604020202020204" pitchFamily="34" charset="0"/>
              </a:rPr>
              <a:t>4 б</a:t>
            </a:r>
            <a:r>
              <a:rPr lang="ru-RU" sz="2800" b="1" dirty="0" smtClean="0">
                <a:solidFill>
                  <a:srgbClr val="000000"/>
                </a:solidFill>
                <a:latin typeface="Arial" panose="020B0604020202020204" pitchFamily="34" charset="0"/>
              </a:rPr>
              <a:t>.</a:t>
            </a:r>
            <a:br>
              <a:rPr lang="ru-RU" sz="2800" b="1" dirty="0" smtClean="0">
                <a:solidFill>
                  <a:srgbClr val="000000"/>
                </a:solidFill>
                <a:latin typeface="Arial" panose="020B0604020202020204" pitchFamily="34" charset="0"/>
              </a:rPr>
            </a:br>
            <a:endParaRPr lang="ru-RU" sz="28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966228970"/>
              </p:ext>
            </p:extLst>
          </p:nvPr>
        </p:nvGraphicFramePr>
        <p:xfrm>
          <a:off x="7924800" y="1028711"/>
          <a:ext cx="3048000" cy="5706730"/>
        </p:xfrm>
        <a:graphic>
          <a:graphicData uri="http://schemas.openxmlformats.org/drawingml/2006/table">
            <a:tbl>
              <a:tblPr/>
              <a:tblGrid>
                <a:gridCol w="1016000">
                  <a:extLst>
                    <a:ext uri="{9D8B030D-6E8A-4147-A177-3AD203B41FA5}">
                      <a16:colId xmlns:a16="http://schemas.microsoft.com/office/drawing/2014/main" val="590166728"/>
                    </a:ext>
                  </a:extLst>
                </a:gridCol>
                <a:gridCol w="2032000">
                  <a:extLst>
                    <a:ext uri="{9D8B030D-6E8A-4147-A177-3AD203B41FA5}">
                      <a16:colId xmlns:a16="http://schemas.microsoft.com/office/drawing/2014/main" val="3790371889"/>
                    </a:ext>
                  </a:extLst>
                </a:gridCol>
              </a:tblGrid>
              <a:tr h="203555">
                <a:tc>
                  <a:txBody>
                    <a:bodyPr/>
                    <a:lstStyle/>
                    <a:p>
                      <a:pPr algn="ctr"/>
                      <a:r>
                        <a:rPr lang="ru-RU" sz="800" b="1">
                          <a:effectLst/>
                        </a:rPr>
                        <a:t>№ задания</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dirty="0">
                          <a:effectLst/>
                        </a:rPr>
                        <a:t>Баллы.</a:t>
                      </a:r>
                      <a:endParaRPr lang="ru-RU" sz="800" b="0" dirty="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2219684012"/>
                  </a:ext>
                </a:extLst>
              </a:tr>
              <a:tr h="220127">
                <a:tc>
                  <a:txBody>
                    <a:bodyPr/>
                    <a:lstStyle/>
                    <a:p>
                      <a:pPr algn="ctr"/>
                      <a:r>
                        <a:rPr lang="ru-RU" sz="800" b="1">
                          <a:effectLst/>
                        </a:rPr>
                        <a:t>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2</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3795037654"/>
                  </a:ext>
                </a:extLst>
              </a:tr>
              <a:tr h="220127">
                <a:tc>
                  <a:txBody>
                    <a:bodyPr/>
                    <a:lstStyle/>
                    <a:p>
                      <a:pPr algn="ctr"/>
                      <a:r>
                        <a:rPr lang="ru-RU" sz="800" b="1">
                          <a:effectLst/>
                        </a:rPr>
                        <a:t>2</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1308168755"/>
                  </a:ext>
                </a:extLst>
              </a:tr>
              <a:tr h="220127">
                <a:tc>
                  <a:txBody>
                    <a:bodyPr/>
                    <a:lstStyle/>
                    <a:p>
                      <a:pPr algn="ctr"/>
                      <a:r>
                        <a:rPr lang="ru-RU" sz="800" b="1">
                          <a:effectLst/>
                        </a:rPr>
                        <a:t>3</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2687977308"/>
                  </a:ext>
                </a:extLst>
              </a:tr>
              <a:tr h="220127">
                <a:tc>
                  <a:txBody>
                    <a:bodyPr/>
                    <a:lstStyle/>
                    <a:p>
                      <a:pPr algn="ctr"/>
                      <a:r>
                        <a:rPr lang="ru-RU" sz="800" b="1">
                          <a:effectLst/>
                        </a:rPr>
                        <a:t>4</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dirty="0">
                          <a:effectLst/>
                        </a:rPr>
                        <a:t>1</a:t>
                      </a:r>
                      <a:endParaRPr lang="ru-RU" sz="800" b="0" dirty="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2921021824"/>
                  </a:ext>
                </a:extLst>
              </a:tr>
              <a:tr h="220127">
                <a:tc>
                  <a:txBody>
                    <a:bodyPr/>
                    <a:lstStyle/>
                    <a:p>
                      <a:pPr algn="ctr"/>
                      <a:r>
                        <a:rPr lang="ru-RU" sz="800" b="1">
                          <a:effectLst/>
                        </a:rPr>
                        <a:t>5</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3</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2372046277"/>
                  </a:ext>
                </a:extLst>
              </a:tr>
              <a:tr h="220127">
                <a:tc>
                  <a:txBody>
                    <a:bodyPr/>
                    <a:lstStyle/>
                    <a:p>
                      <a:pPr algn="ctr"/>
                      <a:r>
                        <a:rPr lang="ru-RU" sz="800" b="1">
                          <a:effectLst/>
                        </a:rPr>
                        <a:t>6</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dirty="0">
                          <a:effectLst/>
                        </a:rPr>
                        <a:t>2</a:t>
                      </a:r>
                      <a:endParaRPr lang="ru-RU" sz="800" b="0" dirty="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1788208957"/>
                  </a:ext>
                </a:extLst>
              </a:tr>
              <a:tr h="220127">
                <a:tc>
                  <a:txBody>
                    <a:bodyPr/>
                    <a:lstStyle/>
                    <a:p>
                      <a:pPr algn="ctr"/>
                      <a:r>
                        <a:rPr lang="ru-RU" sz="800" b="1">
                          <a:effectLst/>
                        </a:rPr>
                        <a:t>7</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3576174793"/>
                  </a:ext>
                </a:extLst>
              </a:tr>
              <a:tr h="220127">
                <a:tc>
                  <a:txBody>
                    <a:bodyPr/>
                    <a:lstStyle/>
                    <a:p>
                      <a:pPr algn="ctr"/>
                      <a:r>
                        <a:rPr lang="ru-RU" sz="800" b="1">
                          <a:effectLst/>
                        </a:rPr>
                        <a:t>8</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3921141463"/>
                  </a:ext>
                </a:extLst>
              </a:tr>
              <a:tr h="220127">
                <a:tc>
                  <a:txBody>
                    <a:bodyPr/>
                    <a:lstStyle/>
                    <a:p>
                      <a:pPr algn="ctr"/>
                      <a:r>
                        <a:rPr lang="ru-RU" sz="800" b="1">
                          <a:effectLst/>
                        </a:rPr>
                        <a:t>9</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188167675"/>
                  </a:ext>
                </a:extLst>
              </a:tr>
              <a:tr h="220127">
                <a:tc>
                  <a:txBody>
                    <a:bodyPr/>
                    <a:lstStyle/>
                    <a:p>
                      <a:pPr algn="ctr"/>
                      <a:r>
                        <a:rPr lang="ru-RU" sz="800" b="1">
                          <a:effectLst/>
                        </a:rPr>
                        <a:t>10</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1926839789"/>
                  </a:ext>
                </a:extLst>
              </a:tr>
              <a:tr h="220127">
                <a:tc>
                  <a:txBody>
                    <a:bodyPr/>
                    <a:lstStyle/>
                    <a:p>
                      <a:pPr algn="ctr"/>
                      <a:r>
                        <a:rPr lang="ru-RU" sz="800" b="1">
                          <a:effectLst/>
                        </a:rPr>
                        <a:t>11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dirty="0">
                          <a:effectLst/>
                        </a:rPr>
                        <a:t>1</a:t>
                      </a:r>
                      <a:endParaRPr lang="ru-RU" sz="800" b="0" dirty="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3838055527"/>
                  </a:ext>
                </a:extLst>
              </a:tr>
              <a:tr h="220127">
                <a:tc>
                  <a:txBody>
                    <a:bodyPr/>
                    <a:lstStyle/>
                    <a:p>
                      <a:pPr algn="ctr"/>
                      <a:r>
                        <a:rPr lang="ru-RU" sz="800" b="1">
                          <a:effectLst/>
                        </a:rPr>
                        <a:t>12</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4</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1912093676"/>
                  </a:ext>
                </a:extLst>
              </a:tr>
              <a:tr h="220127">
                <a:tc>
                  <a:txBody>
                    <a:bodyPr/>
                    <a:lstStyle/>
                    <a:p>
                      <a:pPr algn="ctr"/>
                      <a:r>
                        <a:rPr lang="ru-RU" sz="800" b="1">
                          <a:effectLst/>
                        </a:rPr>
                        <a:t>13</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1424421686"/>
                  </a:ext>
                </a:extLst>
              </a:tr>
              <a:tr h="220127">
                <a:tc>
                  <a:txBody>
                    <a:bodyPr/>
                    <a:lstStyle/>
                    <a:p>
                      <a:pPr algn="ctr"/>
                      <a:r>
                        <a:rPr lang="ru-RU" sz="800" b="1">
                          <a:effectLst/>
                        </a:rPr>
                        <a:t>14</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2295516075"/>
                  </a:ext>
                </a:extLst>
              </a:tr>
              <a:tr h="220127">
                <a:tc>
                  <a:txBody>
                    <a:bodyPr/>
                    <a:lstStyle/>
                    <a:p>
                      <a:pPr algn="ctr"/>
                      <a:r>
                        <a:rPr lang="ru-RU" sz="800" b="1">
                          <a:effectLst/>
                        </a:rPr>
                        <a:t>15</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2</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2140693825"/>
                  </a:ext>
                </a:extLst>
              </a:tr>
              <a:tr h="220127">
                <a:tc>
                  <a:txBody>
                    <a:bodyPr/>
                    <a:lstStyle/>
                    <a:p>
                      <a:pPr algn="ctr"/>
                      <a:r>
                        <a:rPr lang="ru-RU" sz="800" b="1">
                          <a:effectLst/>
                        </a:rPr>
                        <a:t>16</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dirty="0">
                          <a:effectLst/>
                        </a:rPr>
                        <a:t>1</a:t>
                      </a:r>
                      <a:endParaRPr lang="ru-RU" sz="800" b="0" dirty="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2644830247"/>
                  </a:ext>
                </a:extLst>
              </a:tr>
              <a:tr h="220127">
                <a:tc>
                  <a:txBody>
                    <a:bodyPr/>
                    <a:lstStyle/>
                    <a:p>
                      <a:pPr algn="ctr"/>
                      <a:r>
                        <a:rPr lang="ru-RU" sz="800" b="1">
                          <a:effectLst/>
                        </a:rPr>
                        <a:t>17</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dirty="0">
                          <a:effectLst/>
                        </a:rPr>
                        <a:t>1</a:t>
                      </a:r>
                      <a:endParaRPr lang="ru-RU" sz="800" b="0" dirty="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2277976409"/>
                  </a:ext>
                </a:extLst>
              </a:tr>
              <a:tr h="220127">
                <a:tc>
                  <a:txBody>
                    <a:bodyPr/>
                    <a:lstStyle/>
                    <a:p>
                      <a:pPr algn="ctr"/>
                      <a:r>
                        <a:rPr lang="ru-RU" sz="800" b="1">
                          <a:effectLst/>
                        </a:rPr>
                        <a:t>18</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1282390295"/>
                  </a:ext>
                </a:extLst>
              </a:tr>
              <a:tr h="220127">
                <a:tc>
                  <a:txBody>
                    <a:bodyPr/>
                    <a:lstStyle/>
                    <a:p>
                      <a:pPr algn="ctr"/>
                      <a:r>
                        <a:rPr lang="ru-RU" sz="800" b="1">
                          <a:effectLst/>
                        </a:rPr>
                        <a:t>19</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dirty="0">
                          <a:effectLst/>
                        </a:rPr>
                        <a:t>1</a:t>
                      </a:r>
                      <a:endParaRPr lang="ru-RU" sz="800" b="0" dirty="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4144702858"/>
                  </a:ext>
                </a:extLst>
              </a:tr>
              <a:tr h="220127">
                <a:tc>
                  <a:txBody>
                    <a:bodyPr/>
                    <a:lstStyle/>
                    <a:p>
                      <a:pPr algn="ctr"/>
                      <a:r>
                        <a:rPr lang="ru-RU" sz="800" b="1">
                          <a:effectLst/>
                        </a:rPr>
                        <a:t>20</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3378434889"/>
                  </a:ext>
                </a:extLst>
              </a:tr>
              <a:tr h="220127">
                <a:tc>
                  <a:txBody>
                    <a:bodyPr/>
                    <a:lstStyle/>
                    <a:p>
                      <a:pPr algn="ctr"/>
                      <a:r>
                        <a:rPr lang="ru-RU" sz="800" b="1">
                          <a:effectLst/>
                        </a:rPr>
                        <a:t>21</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2</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35451697"/>
                  </a:ext>
                </a:extLst>
              </a:tr>
              <a:tr h="220127">
                <a:tc>
                  <a:txBody>
                    <a:bodyPr/>
                    <a:lstStyle/>
                    <a:p>
                      <a:pPr algn="ctr"/>
                      <a:r>
                        <a:rPr lang="ru-RU" sz="800" b="1">
                          <a:effectLst/>
                        </a:rPr>
                        <a:t>22</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2</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1841452792"/>
                  </a:ext>
                </a:extLst>
              </a:tr>
              <a:tr h="220127">
                <a:tc>
                  <a:txBody>
                    <a:bodyPr/>
                    <a:lstStyle/>
                    <a:p>
                      <a:pPr algn="ctr"/>
                      <a:r>
                        <a:rPr lang="ru-RU" sz="800" b="1">
                          <a:effectLst/>
                        </a:rPr>
                        <a:t>23</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3</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2110904798"/>
                  </a:ext>
                </a:extLst>
              </a:tr>
              <a:tr h="220127">
                <a:tc>
                  <a:txBody>
                    <a:bodyPr/>
                    <a:lstStyle/>
                    <a:p>
                      <a:pPr algn="ctr"/>
                      <a:r>
                        <a:rPr lang="ru-RU" sz="800" b="1">
                          <a:effectLst/>
                        </a:rPr>
                        <a:t>24</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a:effectLst/>
                        </a:rPr>
                        <a:t>2</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713688207"/>
                  </a:ext>
                </a:extLst>
              </a:tr>
              <a:tr h="220127">
                <a:tc>
                  <a:txBody>
                    <a:bodyPr/>
                    <a:lstStyle/>
                    <a:p>
                      <a:pPr algn="ctr"/>
                      <a:r>
                        <a:rPr lang="ru-RU" sz="800" b="1">
                          <a:effectLst/>
                        </a:rPr>
                        <a:t>ИТОГО:</a:t>
                      </a:r>
                      <a:endParaRPr lang="ru-RU" sz="800" b="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tc>
                  <a:txBody>
                    <a:bodyPr/>
                    <a:lstStyle/>
                    <a:p>
                      <a:pPr algn="ctr"/>
                      <a:r>
                        <a:rPr lang="ru-RU" sz="800" b="1" dirty="0">
                          <a:effectLst/>
                        </a:rPr>
                        <a:t>37</a:t>
                      </a:r>
                      <a:endParaRPr lang="ru-RU" sz="800" b="0" dirty="0">
                        <a:effectLst/>
                      </a:endParaRPr>
                    </a:p>
                  </a:txBody>
                  <a:tcPr marL="71176" marR="35588" marT="35588" marB="35588"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7"/>
                    </a:solidFill>
                  </a:tcPr>
                </a:tc>
                <a:extLst>
                  <a:ext uri="{0D108BD9-81ED-4DB2-BD59-A6C34878D82A}">
                    <a16:rowId xmlns:a16="http://schemas.microsoft.com/office/drawing/2014/main" val="483190783"/>
                  </a:ext>
                </a:extLst>
              </a:tr>
            </a:tbl>
          </a:graphicData>
        </a:graphic>
      </p:graphicFrame>
    </p:spTree>
    <p:extLst>
      <p:ext uri="{BB962C8B-B14F-4D97-AF65-F5344CB8AC3E}">
        <p14:creationId xmlns:p14="http://schemas.microsoft.com/office/powerpoint/2010/main" val="3292421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599" y="295275"/>
            <a:ext cx="9915525" cy="6096000"/>
          </a:xfrm>
        </p:spPr>
        <p:txBody>
          <a:bodyPr/>
          <a:lstStyle/>
          <a:p>
            <a:pPr marL="0" indent="0">
              <a:buNone/>
            </a:pPr>
            <a:r>
              <a:rPr lang="ru-RU" dirty="0" smtClean="0"/>
              <a:t>	</a:t>
            </a:r>
          </a:p>
          <a:p>
            <a:pPr marL="0" indent="0">
              <a:buNone/>
            </a:pPr>
            <a:r>
              <a:rPr lang="ru-RU" dirty="0"/>
              <a:t>	4. Связь экзаменационной модели ОГЭ с КИМ ЕГЭ</a:t>
            </a:r>
          </a:p>
          <a:p>
            <a:pPr marL="0" indent="0" algn="just">
              <a:buNone/>
            </a:pPr>
            <a:r>
              <a:rPr lang="ru-RU" dirty="0" smtClean="0"/>
              <a:t>	Ряд </a:t>
            </a:r>
            <a:r>
              <a:rPr lang="ru-RU" dirty="0"/>
              <a:t>заданий экзаменационной модели ОГЭ по своему типу </a:t>
            </a:r>
            <a:r>
              <a:rPr lang="ru-RU" b="1" dirty="0">
                <a:solidFill>
                  <a:schemeClr val="accent6">
                    <a:lumMod val="75000"/>
                  </a:schemeClr>
                </a:solidFill>
              </a:rPr>
              <a:t>аналогичен</a:t>
            </a:r>
          </a:p>
          <a:p>
            <a:pPr marL="0" indent="0" algn="just">
              <a:buNone/>
            </a:pPr>
            <a:r>
              <a:rPr lang="ru-RU" b="1" dirty="0">
                <a:solidFill>
                  <a:schemeClr val="accent6">
                    <a:lumMod val="75000"/>
                  </a:schemeClr>
                </a:solidFill>
              </a:rPr>
              <a:t>заданиям ЕГЭ</a:t>
            </a:r>
            <a:r>
              <a:rPr lang="ru-RU" dirty="0"/>
              <a:t>. Этот подход представляется вполне оправданным, поскольку</a:t>
            </a:r>
          </a:p>
          <a:p>
            <a:pPr marL="0" indent="0" algn="just">
              <a:buNone/>
            </a:pPr>
            <a:r>
              <a:rPr lang="ru-RU" dirty="0"/>
              <a:t>перечень формируемых умений, базовые компоненты содержания в основной</a:t>
            </a:r>
          </a:p>
          <a:p>
            <a:pPr marL="0" indent="0" algn="just">
              <a:buNone/>
            </a:pPr>
            <a:r>
              <a:rPr lang="ru-RU" dirty="0"/>
              <a:t>и старшей школе во многом совпадают. Кроме того, данный подход позволяет,</a:t>
            </a:r>
          </a:p>
          <a:p>
            <a:pPr marL="0" indent="0" algn="just">
              <a:buNone/>
            </a:pPr>
            <a:r>
              <a:rPr lang="ru-RU" dirty="0"/>
              <a:t>учитывая роль государственной итоговой аттестации выпускников основной</a:t>
            </a:r>
          </a:p>
          <a:p>
            <a:pPr marL="0" indent="0" algn="just">
              <a:buNone/>
            </a:pPr>
            <a:r>
              <a:rPr lang="ru-RU" dirty="0"/>
              <a:t>школы в формирующейся общероссийской системе оценки качества образования,</a:t>
            </a:r>
          </a:p>
          <a:p>
            <a:pPr marL="0" indent="0" algn="just">
              <a:buNone/>
            </a:pPr>
            <a:r>
              <a:rPr lang="ru-RU" dirty="0"/>
              <a:t>обеспечить </a:t>
            </a:r>
            <a:r>
              <a:rPr lang="ru-RU" b="1" dirty="0">
                <a:solidFill>
                  <a:schemeClr val="accent6">
                    <a:lumMod val="75000"/>
                  </a:schemeClr>
                </a:solidFill>
              </a:rPr>
              <a:t>преемственность </a:t>
            </a:r>
            <a:r>
              <a:rPr lang="ru-RU" dirty="0"/>
              <a:t>двух этапов государственной итоговой аттестации.</a:t>
            </a:r>
          </a:p>
          <a:p>
            <a:pPr marL="0" indent="0" algn="just">
              <a:buNone/>
            </a:pPr>
            <a:r>
              <a:rPr lang="ru-RU" dirty="0" smtClean="0"/>
              <a:t>	Вместе </a:t>
            </a:r>
            <a:r>
              <a:rPr lang="ru-RU" dirty="0"/>
              <a:t>с тем при разработке КИМ для ОГЭ учитывались познавательные</a:t>
            </a:r>
          </a:p>
          <a:p>
            <a:pPr marL="0" indent="0" algn="just">
              <a:buNone/>
            </a:pPr>
            <a:r>
              <a:rPr lang="ru-RU" dirty="0"/>
              <a:t>возможности обучающихся основной школы, объём и характер предъявляемого</a:t>
            </a:r>
          </a:p>
          <a:p>
            <a:pPr marL="0" indent="0" algn="just">
              <a:buNone/>
            </a:pPr>
            <a:r>
              <a:rPr lang="ru-RU" dirty="0"/>
              <a:t>им учебного содержания по предмету. Это предопределило особенности</a:t>
            </a:r>
          </a:p>
          <a:p>
            <a:pPr marL="0" indent="0" algn="just">
              <a:buNone/>
            </a:pPr>
            <a:r>
              <a:rPr lang="ru-RU" dirty="0"/>
              <a:t>экзаменационной модели ОГЭ.</a:t>
            </a:r>
          </a:p>
        </p:txBody>
      </p:sp>
    </p:spTree>
    <p:extLst>
      <p:ext uri="{BB962C8B-B14F-4D97-AF65-F5344CB8AC3E}">
        <p14:creationId xmlns:p14="http://schemas.microsoft.com/office/powerpoint/2010/main" val="1466615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599" y="523875"/>
            <a:ext cx="10067925" cy="5686425"/>
          </a:xfrm>
        </p:spPr>
        <p:txBody>
          <a:bodyPr>
            <a:normAutofit/>
          </a:bodyPr>
          <a:lstStyle/>
          <a:p>
            <a:pPr marL="0" indent="0" algn="ctr">
              <a:buNone/>
            </a:pPr>
            <a:r>
              <a:rPr lang="ru-RU" sz="3600" dirty="0" smtClean="0">
                <a:latin typeface="TimesNewRoman"/>
              </a:rPr>
              <a:t>	Ответы </a:t>
            </a:r>
            <a:r>
              <a:rPr lang="ru-RU" sz="3600" dirty="0">
                <a:latin typeface="TimesNewRoman"/>
              </a:rPr>
              <a:t>на задания </a:t>
            </a:r>
            <a:endParaRPr lang="ru-RU" sz="3600" dirty="0" smtClean="0">
              <a:latin typeface="TimesNewRoman"/>
            </a:endParaRPr>
          </a:p>
          <a:p>
            <a:pPr marL="0" indent="0" algn="ctr">
              <a:buNone/>
            </a:pPr>
            <a:r>
              <a:rPr lang="ru-RU" sz="3600" b="1" dirty="0" smtClean="0">
                <a:solidFill>
                  <a:schemeClr val="accent6">
                    <a:lumMod val="75000"/>
                  </a:schemeClr>
                </a:solidFill>
                <a:latin typeface="TimesNewRoman"/>
              </a:rPr>
              <a:t>1</a:t>
            </a:r>
            <a:r>
              <a:rPr lang="ru-RU" sz="3600" b="1" dirty="0">
                <a:solidFill>
                  <a:schemeClr val="accent6">
                    <a:lumMod val="75000"/>
                  </a:schemeClr>
                </a:solidFill>
                <a:latin typeface="TimesNewRoman"/>
              </a:rPr>
              <a:t>, 5, 6, 12, 21–24 </a:t>
            </a:r>
            <a:endParaRPr lang="ru-RU" sz="3600" b="1" dirty="0" smtClean="0">
              <a:solidFill>
                <a:schemeClr val="accent6">
                  <a:lumMod val="75000"/>
                </a:schemeClr>
              </a:solidFill>
              <a:latin typeface="TimesNewRoman"/>
            </a:endParaRPr>
          </a:p>
          <a:p>
            <a:pPr marL="0" indent="0" algn="just">
              <a:buNone/>
            </a:pPr>
            <a:r>
              <a:rPr lang="ru-RU" sz="3600" dirty="0" smtClean="0">
                <a:latin typeface="TimesNewRoman"/>
              </a:rPr>
              <a:t>самостоятельно </a:t>
            </a:r>
            <a:r>
              <a:rPr lang="ru-RU" sz="3600" dirty="0">
                <a:latin typeface="TimesNewRoman"/>
              </a:rPr>
              <a:t>формулируются </a:t>
            </a:r>
            <a:r>
              <a:rPr lang="ru-RU" sz="3600" dirty="0" smtClean="0">
                <a:latin typeface="TimesNewRoman"/>
              </a:rPr>
              <a:t>и записываются </a:t>
            </a:r>
            <a:r>
              <a:rPr lang="ru-RU" sz="3600" dirty="0">
                <a:latin typeface="TimesNewRoman"/>
              </a:rPr>
              <a:t>экзаменуемым в развёрнутой форме. </a:t>
            </a:r>
            <a:endParaRPr lang="ru-RU" sz="3600" dirty="0" smtClean="0">
              <a:latin typeface="TimesNewRoman"/>
            </a:endParaRPr>
          </a:p>
          <a:p>
            <a:pPr marL="0" indent="0" algn="just">
              <a:buNone/>
            </a:pPr>
            <a:r>
              <a:rPr lang="ru-RU" sz="3600" dirty="0" smtClean="0">
                <a:latin typeface="TimesNewRoman"/>
              </a:rPr>
              <a:t>	Проверка </a:t>
            </a:r>
            <a:r>
              <a:rPr lang="ru-RU" sz="3600" dirty="0">
                <a:latin typeface="TimesNewRoman"/>
              </a:rPr>
              <a:t>их </a:t>
            </a:r>
            <a:r>
              <a:rPr lang="ru-RU" sz="3600" dirty="0" smtClean="0">
                <a:latin typeface="TimesNewRoman"/>
              </a:rPr>
              <a:t>выполнения проводится </a:t>
            </a:r>
            <a:r>
              <a:rPr lang="ru-RU" sz="3600" dirty="0">
                <a:latin typeface="TimesNewRoman"/>
              </a:rPr>
              <a:t>экспертами на основе специально разработанной системы критериев.</a:t>
            </a:r>
            <a:endParaRPr lang="ru-RU" sz="3600" dirty="0"/>
          </a:p>
        </p:txBody>
      </p:sp>
    </p:spTree>
    <p:extLst>
      <p:ext uri="{BB962C8B-B14F-4D97-AF65-F5344CB8AC3E}">
        <p14:creationId xmlns:p14="http://schemas.microsoft.com/office/powerpoint/2010/main" val="3492580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14326"/>
            <a:ext cx="9601200" cy="866774"/>
          </a:xfrm>
        </p:spPr>
        <p:txBody>
          <a:bodyPr/>
          <a:lstStyle/>
          <a:p>
            <a:pPr algn="ctr"/>
            <a:r>
              <a:rPr lang="ru-RU" b="1" dirty="0">
                <a:solidFill>
                  <a:schemeClr val="accent6">
                    <a:lumMod val="75000"/>
                  </a:schemeClr>
                </a:solidFill>
                <a:latin typeface="Times New Roman" panose="02020603050405020304" pitchFamily="18" charset="0"/>
                <a:ea typeface="Times New Roman" panose="02020603050405020304" pitchFamily="18" charset="0"/>
              </a:rPr>
              <a:t>Задание 1</a:t>
            </a:r>
            <a:endParaRPr lang="ru-RU" dirty="0">
              <a:solidFill>
                <a:schemeClr val="accent6">
                  <a:lumMod val="75000"/>
                </a:schemeClr>
              </a:solidFill>
            </a:endParaRPr>
          </a:p>
        </p:txBody>
      </p:sp>
      <p:sp>
        <p:nvSpPr>
          <p:cNvPr id="3" name="Объект 2"/>
          <p:cNvSpPr>
            <a:spLocks noGrp="1"/>
          </p:cNvSpPr>
          <p:nvPr>
            <p:ph idx="1"/>
          </p:nvPr>
        </p:nvSpPr>
        <p:spPr>
          <a:xfrm>
            <a:off x="847725" y="1114425"/>
            <a:ext cx="10706099" cy="5124450"/>
          </a:xfrm>
        </p:spPr>
        <p:txBody>
          <a:bodyPr>
            <a:normAutofit lnSpcReduction="10000"/>
          </a:bodyPr>
          <a:lstStyle/>
          <a:p>
            <a:pPr marL="0" indent="0" algn="just">
              <a:buNone/>
            </a:pPr>
            <a:r>
              <a:rPr lang="ru-RU" dirty="0" smtClean="0"/>
              <a:t>	</a:t>
            </a:r>
            <a:r>
              <a:rPr lang="ru-RU" sz="2400" b="1" dirty="0" smtClean="0">
                <a:solidFill>
                  <a:srgbClr val="21C5EB"/>
                </a:solidFill>
              </a:rPr>
              <a:t>Проверяет </a:t>
            </a:r>
            <a:r>
              <a:rPr lang="ru-RU" sz="2400" b="1" dirty="0">
                <a:solidFill>
                  <a:srgbClr val="21C5EB"/>
                </a:solidFill>
              </a:rPr>
              <a:t>освоение теоретических знаний, в частности ключевых обществоведческих понятий. </a:t>
            </a:r>
          </a:p>
          <a:p>
            <a:pPr marL="0" indent="0">
              <a:buNone/>
            </a:pPr>
            <a:r>
              <a:rPr lang="ru-RU" dirty="0" smtClean="0"/>
              <a:t>	Рассмотрим </a:t>
            </a:r>
            <a:r>
              <a:rPr lang="ru-RU" dirty="0"/>
              <a:t>пример задания.</a:t>
            </a:r>
          </a:p>
          <a:p>
            <a:pPr marL="0" indent="0">
              <a:buNone/>
            </a:pPr>
            <a:r>
              <a:rPr lang="ru-RU" dirty="0" smtClean="0"/>
              <a:t>	Какие </a:t>
            </a:r>
            <a:r>
              <a:rPr lang="ru-RU" dirty="0"/>
              <a:t>два из перечисленных понятий используются, в первую очередь, при описании </a:t>
            </a:r>
            <a:r>
              <a:rPr lang="ru-RU" b="1" dirty="0"/>
              <a:t>политической</a:t>
            </a:r>
            <a:r>
              <a:rPr lang="ru-RU" dirty="0"/>
              <a:t> сферы общества? </a:t>
            </a:r>
          </a:p>
          <a:p>
            <a:pPr marL="0" indent="0">
              <a:buNone/>
            </a:pPr>
            <a:r>
              <a:rPr lang="ru-RU" dirty="0" smtClean="0"/>
              <a:t>	Страта</a:t>
            </a:r>
            <a:r>
              <a:rPr lang="ru-RU" dirty="0"/>
              <a:t>, доход, власть, демократия, собственность</a:t>
            </a:r>
            <a:r>
              <a:rPr lang="ru-RU" dirty="0" smtClean="0"/>
              <a:t>.</a:t>
            </a:r>
            <a:endParaRPr lang="ru-RU" dirty="0"/>
          </a:p>
          <a:p>
            <a:pPr marL="0" indent="0">
              <a:buNone/>
            </a:pPr>
            <a:r>
              <a:rPr lang="ru-RU" dirty="0" smtClean="0"/>
              <a:t>	Выпишите </a:t>
            </a:r>
            <a:r>
              <a:rPr lang="ru-RU" dirty="0"/>
              <a:t>соответствующие понятия и раскройте смысл любого одного из них. Ответ запишите на бланке ответов № 2, указав номер задания.</a:t>
            </a:r>
          </a:p>
          <a:p>
            <a:pPr marL="0" indent="0">
              <a:buNone/>
            </a:pPr>
            <a:r>
              <a:rPr lang="ru-RU" dirty="0" smtClean="0"/>
              <a:t>	Итак</a:t>
            </a:r>
            <a:r>
              <a:rPr lang="ru-RU" dirty="0"/>
              <a:t>, нужно выписать два понятия, соответствующих требованию задания (в нашем примере – относящихся к политической жизни общества) и раскрыть смысл любого одного из них</a:t>
            </a:r>
            <a:r>
              <a:rPr lang="ru-RU" dirty="0" smtClean="0"/>
              <a:t>.</a:t>
            </a:r>
          </a:p>
          <a:p>
            <a:pPr marL="0" indent="0" algn="just">
              <a:buNone/>
            </a:pPr>
            <a:r>
              <a:rPr lang="ru-RU" dirty="0"/>
              <a:t>	</a:t>
            </a:r>
            <a:r>
              <a:rPr lang="ru-RU" dirty="0" smtClean="0"/>
              <a:t> </a:t>
            </a:r>
            <a:r>
              <a:rPr lang="ru-RU" sz="2400" b="1" dirty="0">
                <a:solidFill>
                  <a:srgbClr val="21C5EB"/>
                </a:solidFill>
              </a:rPr>
              <a:t>В части раскрытия смысла понятия задание, по сути, является альтернативным – обучающемуся предоставляется возможность выбрать более «знакомое» понятие.</a:t>
            </a:r>
          </a:p>
          <a:p>
            <a:pPr marL="0" indent="0">
              <a:buNone/>
            </a:pPr>
            <a:endParaRPr lang="ru-RU" sz="2800" dirty="0"/>
          </a:p>
        </p:txBody>
      </p:sp>
    </p:spTree>
    <p:extLst>
      <p:ext uri="{BB962C8B-B14F-4D97-AF65-F5344CB8AC3E}">
        <p14:creationId xmlns:p14="http://schemas.microsoft.com/office/powerpoint/2010/main" val="4003073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7750" y="285750"/>
            <a:ext cx="10687050" cy="6286500"/>
          </a:xfrm>
        </p:spPr>
        <p:txBody>
          <a:bodyPr/>
          <a:lstStyle/>
          <a:p>
            <a:pPr marL="0" indent="0">
              <a:buNone/>
            </a:pPr>
            <a:r>
              <a:rPr lang="ru-RU" sz="2800" dirty="0" smtClean="0"/>
              <a:t>	В </a:t>
            </a:r>
            <a:r>
              <a:rPr lang="ru-RU" sz="2800" dirty="0"/>
              <a:t>нашем примере в правильном ответе должны быть следующие элементы:</a:t>
            </a:r>
          </a:p>
          <a:p>
            <a:pPr marL="0" indent="0">
              <a:buNone/>
            </a:pPr>
            <a:r>
              <a:rPr lang="ru-RU" sz="2800" dirty="0"/>
              <a:t>1)	понятия: </a:t>
            </a:r>
            <a:r>
              <a:rPr lang="ru-RU" sz="2800" dirty="0">
                <a:solidFill>
                  <a:srgbClr val="21C5EB"/>
                </a:solidFill>
              </a:rPr>
              <a:t>власть, демократия;</a:t>
            </a:r>
          </a:p>
          <a:p>
            <a:pPr marL="0" indent="0">
              <a:buNone/>
            </a:pPr>
            <a:r>
              <a:rPr lang="ru-RU" sz="2800" dirty="0"/>
              <a:t>2)	смысл понятия, например: власть – возможность навязать свою волю, управлять или воздействовать на других людей / демократия – политический режим, при котором источником власти является сам народ.</a:t>
            </a:r>
          </a:p>
          <a:p>
            <a:pPr marL="0" indent="0">
              <a:buNone/>
            </a:pPr>
            <a:r>
              <a:rPr lang="ru-RU" sz="2800" dirty="0" smtClean="0"/>
              <a:t>	</a:t>
            </a:r>
            <a:r>
              <a:rPr lang="ru-RU" sz="2800" dirty="0" smtClean="0">
                <a:solidFill>
                  <a:srgbClr val="21C5EB"/>
                </a:solidFill>
              </a:rPr>
              <a:t>Может </a:t>
            </a:r>
            <a:r>
              <a:rPr lang="ru-RU" sz="2800" dirty="0">
                <a:solidFill>
                  <a:srgbClr val="21C5EB"/>
                </a:solidFill>
              </a:rPr>
              <a:t>быть приведено иное, близкое по смыслу определение или объяснение смысла понятия. </a:t>
            </a:r>
          </a:p>
          <a:p>
            <a:pPr marL="0" indent="0" algn="just">
              <a:buNone/>
            </a:pPr>
            <a:r>
              <a:rPr lang="ru-RU" sz="2800" dirty="0" smtClean="0"/>
              <a:t>	При </a:t>
            </a:r>
            <a:r>
              <a:rPr lang="ru-RU" sz="2800" dirty="0"/>
              <a:t>оценивании </a:t>
            </a:r>
            <a:r>
              <a:rPr lang="ru-RU" sz="2800" dirty="0">
                <a:solidFill>
                  <a:srgbClr val="21C5EB"/>
                </a:solidFill>
              </a:rPr>
              <a:t>следует обратить внимание </a:t>
            </a:r>
            <a:r>
              <a:rPr lang="ru-RU" sz="2800" dirty="0"/>
              <a:t>на то, что в задании </a:t>
            </a:r>
            <a:r>
              <a:rPr lang="ru-RU" sz="2800" dirty="0">
                <a:solidFill>
                  <a:srgbClr val="21C5EB"/>
                </a:solidFill>
              </a:rPr>
              <a:t>не требуется дать определение понятия</a:t>
            </a:r>
            <a:r>
              <a:rPr lang="ru-RU" sz="2800" dirty="0"/>
              <a:t>. Как и в задании 25 ЕГЭ, речь идёт именно о </a:t>
            </a:r>
            <a:r>
              <a:rPr lang="ru-RU" sz="2800" dirty="0">
                <a:solidFill>
                  <a:srgbClr val="21C5EB"/>
                </a:solidFill>
              </a:rPr>
              <a:t>раскрытии смысла в любом количестве написанных обучающимся предложений</a:t>
            </a:r>
            <a:r>
              <a:rPr lang="ru-RU" sz="2800" dirty="0"/>
              <a:t>.</a:t>
            </a:r>
          </a:p>
          <a:p>
            <a:pPr marL="0" indent="0">
              <a:buNone/>
            </a:pPr>
            <a:endParaRPr lang="ru-RU" dirty="0"/>
          </a:p>
        </p:txBody>
      </p:sp>
    </p:spTree>
    <p:extLst>
      <p:ext uri="{BB962C8B-B14F-4D97-AF65-F5344CB8AC3E}">
        <p14:creationId xmlns:p14="http://schemas.microsoft.com/office/powerpoint/2010/main" val="3026811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0575" y="257175"/>
            <a:ext cx="11096625" cy="6457950"/>
          </a:xfrm>
        </p:spPr>
        <p:txBody>
          <a:bodyPr>
            <a:normAutofit fontScale="92500" lnSpcReduction="20000"/>
          </a:bodyPr>
          <a:lstStyle/>
          <a:p>
            <a:pPr marL="0" indent="0" algn="just">
              <a:buNone/>
            </a:pPr>
            <a:r>
              <a:rPr lang="ru-RU" sz="2800" dirty="0"/>
              <a:t>	</a:t>
            </a:r>
            <a:r>
              <a:rPr lang="ru-RU" sz="2800" b="1" dirty="0">
                <a:solidFill>
                  <a:schemeClr val="accent6">
                    <a:lumMod val="75000"/>
                  </a:schemeClr>
                </a:solidFill>
              </a:rPr>
              <a:t>Задание 1 </a:t>
            </a:r>
            <a:r>
              <a:rPr lang="ru-RU" sz="2800" dirty="0"/>
              <a:t>является двухбалльным. </a:t>
            </a:r>
            <a:endParaRPr lang="ru-RU" sz="2800" dirty="0" smtClean="0"/>
          </a:p>
          <a:p>
            <a:pPr marL="0" indent="0" algn="just">
              <a:buNone/>
            </a:pPr>
            <a:r>
              <a:rPr lang="ru-RU" sz="2800" dirty="0" smtClean="0"/>
              <a:t>Полный </a:t>
            </a:r>
            <a:r>
              <a:rPr lang="ru-RU" sz="2800" dirty="0"/>
              <a:t>правильный ответ предполагает, что обучающийся правильно выбрал из предложенных пяти два понятия, относящихся к заданной сфере общественной жизни / социальному явлению, и корректно раскрыл смысл одного из них.</a:t>
            </a:r>
          </a:p>
          <a:p>
            <a:pPr marL="0" indent="0" algn="just">
              <a:buNone/>
            </a:pPr>
            <a:r>
              <a:rPr lang="ru-RU" sz="2800" dirty="0" smtClean="0"/>
              <a:t>	</a:t>
            </a:r>
            <a:r>
              <a:rPr lang="ru-RU" sz="2800" b="1" dirty="0" smtClean="0">
                <a:solidFill>
                  <a:srgbClr val="21C5EB"/>
                </a:solidFill>
              </a:rPr>
              <a:t>Требование </a:t>
            </a:r>
            <a:r>
              <a:rPr lang="ru-RU" sz="2800" b="1" dirty="0">
                <a:solidFill>
                  <a:srgbClr val="21C5EB"/>
                </a:solidFill>
              </a:rPr>
              <a:t>задания предполагает именно раскрытие смысла, а не формулирование определения понятия. </a:t>
            </a:r>
            <a:endParaRPr lang="ru-RU" sz="2800" b="1" dirty="0" smtClean="0">
              <a:solidFill>
                <a:srgbClr val="21C5EB"/>
              </a:solidFill>
            </a:endParaRPr>
          </a:p>
          <a:p>
            <a:pPr marL="0" indent="0" algn="just">
              <a:buNone/>
            </a:pPr>
            <a:r>
              <a:rPr lang="ru-RU" sz="2800" dirty="0" smtClean="0"/>
              <a:t>Смысл </a:t>
            </a:r>
            <a:r>
              <a:rPr lang="ru-RU" sz="2800" dirty="0"/>
              <a:t>может быть раскрыт в любом количестве предложений произвольной конструкции (по усмотрению обучающегося) через указание существенных признаков, относящихся к характеристике данного понятия и/или отличающих его от других понятий</a:t>
            </a:r>
            <a:r>
              <a:rPr lang="ru-RU" sz="2800" dirty="0" smtClean="0"/>
              <a:t>.</a:t>
            </a:r>
          </a:p>
          <a:p>
            <a:pPr marL="0" indent="0" algn="just">
              <a:buNone/>
            </a:pPr>
            <a:r>
              <a:rPr lang="ru-RU" sz="2800" dirty="0" smtClean="0"/>
              <a:t> </a:t>
            </a:r>
            <a:r>
              <a:rPr lang="ru-RU" sz="2800" dirty="0"/>
              <a:t>Обучающийся, безусловно, может дать строгое научное определение понятия. </a:t>
            </a:r>
            <a:r>
              <a:rPr lang="ru-RU" sz="2800" b="1" dirty="0">
                <a:solidFill>
                  <a:srgbClr val="21C5EB"/>
                </a:solidFill>
              </a:rPr>
              <a:t>Однако это не является обязательным требованием</a:t>
            </a:r>
            <a:r>
              <a:rPr lang="ru-RU" sz="2800" dirty="0"/>
              <a:t>, поскольку целью изучения обществознания в основной школе является </a:t>
            </a:r>
            <a:r>
              <a:rPr lang="ru-RU" sz="2800" b="1" dirty="0">
                <a:solidFill>
                  <a:srgbClr val="21C5EB"/>
                </a:solidFill>
              </a:rPr>
              <a:t>понимание важнейших категорий общественных наук и получение опыта их применения для анализа социальных объектов, явлений, процессов, в том числе личного социального опыта, а не дословное заучивание теоретических конструктов.</a:t>
            </a:r>
            <a:r>
              <a:rPr lang="ru-RU" sz="2800" dirty="0"/>
              <a:t> </a:t>
            </a:r>
          </a:p>
          <a:p>
            <a:pPr marL="0" indent="0">
              <a:buNone/>
            </a:pPr>
            <a:endParaRPr lang="ru-RU" dirty="0"/>
          </a:p>
        </p:txBody>
      </p:sp>
    </p:spTree>
    <p:extLst>
      <p:ext uri="{BB962C8B-B14F-4D97-AF65-F5344CB8AC3E}">
        <p14:creationId xmlns:p14="http://schemas.microsoft.com/office/powerpoint/2010/main" val="26752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6775" y="180975"/>
            <a:ext cx="11039475" cy="6477000"/>
          </a:xfrm>
        </p:spPr>
        <p:txBody>
          <a:bodyPr/>
          <a:lstStyle/>
          <a:p>
            <a:pPr marL="0" indent="0">
              <a:buNone/>
            </a:pPr>
            <a:r>
              <a:rPr lang="ru-RU" dirty="0"/>
              <a:t>	</a:t>
            </a:r>
            <a:r>
              <a:rPr lang="ru-RU" sz="2400" dirty="0"/>
              <a:t>При оценивании раскрытия обучающимся смысла понятия рекомендуется </a:t>
            </a:r>
            <a:r>
              <a:rPr lang="ru-RU" sz="2400" b="1" dirty="0">
                <a:solidFill>
                  <a:srgbClr val="21C5EB"/>
                </a:solidFill>
              </a:rPr>
              <a:t>учитывать некоторые правила:</a:t>
            </a:r>
          </a:p>
          <a:p>
            <a:pPr marL="0" indent="0">
              <a:buNone/>
            </a:pPr>
            <a:r>
              <a:rPr lang="ru-RU" sz="2400" dirty="0"/>
              <a:t>–	засчитываются существенные признаки понятия / важнейшие функции соответствующего социального объекта;</a:t>
            </a:r>
          </a:p>
          <a:p>
            <a:pPr marL="0" indent="0">
              <a:buNone/>
            </a:pPr>
            <a:r>
              <a:rPr lang="ru-RU" sz="2400" dirty="0" smtClean="0"/>
              <a:t>–</a:t>
            </a:r>
            <a:r>
              <a:rPr lang="ru-RU" sz="2400" b="1" dirty="0" smtClean="0">
                <a:solidFill>
                  <a:srgbClr val="21C5EB"/>
                </a:solidFill>
              </a:rPr>
              <a:t>не </a:t>
            </a:r>
            <a:r>
              <a:rPr lang="ru-RU" sz="2400" b="1" dirty="0">
                <a:solidFill>
                  <a:srgbClr val="21C5EB"/>
                </a:solidFill>
              </a:rPr>
              <a:t>засчитывается характеристика родовой принадлежности тем же понятием, смысл которого должен быть раскрыт </a:t>
            </a:r>
            <a:r>
              <a:rPr lang="ru-RU" sz="2400" dirty="0"/>
              <a:t>(например, «социальная группа – это группа людей…»);</a:t>
            </a:r>
          </a:p>
          <a:p>
            <a:pPr marL="0" indent="0">
              <a:buNone/>
            </a:pPr>
            <a:r>
              <a:rPr lang="ru-RU" sz="2400" dirty="0" smtClean="0"/>
              <a:t>–</a:t>
            </a:r>
            <a:r>
              <a:rPr lang="ru-RU" sz="2400" b="1" dirty="0" smtClean="0">
                <a:solidFill>
                  <a:srgbClr val="21C5EB"/>
                </a:solidFill>
              </a:rPr>
              <a:t>не </a:t>
            </a:r>
            <a:r>
              <a:rPr lang="ru-RU" sz="2400" b="1" dirty="0">
                <a:solidFill>
                  <a:srgbClr val="21C5EB"/>
                </a:solidFill>
              </a:rPr>
              <a:t>засчитывается характеристика смысла понятия через отрицание </a:t>
            </a:r>
            <a:r>
              <a:rPr lang="ru-RU" sz="2400" dirty="0"/>
              <a:t>(например, «рыночная экономика – это экономика, в которой нет преобладания государственной собственности на средства производства…») или </a:t>
            </a:r>
            <a:r>
              <a:rPr lang="ru-RU" sz="2400" b="1" dirty="0">
                <a:solidFill>
                  <a:srgbClr val="21C5EB"/>
                </a:solidFill>
              </a:rPr>
              <a:t>только через этимологию слова </a:t>
            </a:r>
            <a:r>
              <a:rPr lang="ru-RU" sz="2400" dirty="0"/>
              <a:t>(например, слово «демократия» в переводе с греческого – «власть народа»), метафору или аллегорию (например, «налоги в государстве подобны парусам корабля…»);</a:t>
            </a:r>
          </a:p>
          <a:p>
            <a:pPr marL="0" indent="0">
              <a:buNone/>
            </a:pPr>
            <a:r>
              <a:rPr lang="ru-RU" sz="2400" dirty="0" smtClean="0"/>
              <a:t>–</a:t>
            </a:r>
            <a:r>
              <a:rPr lang="ru-RU" sz="2400" b="1" dirty="0" smtClean="0">
                <a:solidFill>
                  <a:srgbClr val="21C5EB"/>
                </a:solidFill>
              </a:rPr>
              <a:t>не </a:t>
            </a:r>
            <a:r>
              <a:rPr lang="ru-RU" sz="2400" b="1" dirty="0">
                <a:solidFill>
                  <a:srgbClr val="21C5EB"/>
                </a:solidFill>
              </a:rPr>
              <a:t>засчитывается пример конкретного объекта, подменяющий раскрытие смысла понятия через пример </a:t>
            </a:r>
            <a:r>
              <a:rPr lang="ru-RU" sz="2400" dirty="0"/>
              <a:t>(например, «монархия – это Великобритания»).</a:t>
            </a:r>
          </a:p>
          <a:p>
            <a:pPr marL="0" indent="0">
              <a:buNone/>
            </a:pPr>
            <a:endParaRPr lang="ru-RU" dirty="0"/>
          </a:p>
        </p:txBody>
      </p:sp>
    </p:spTree>
    <p:extLst>
      <p:ext uri="{BB962C8B-B14F-4D97-AF65-F5344CB8AC3E}">
        <p14:creationId xmlns:p14="http://schemas.microsoft.com/office/powerpoint/2010/main" val="3326208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599" y="238127"/>
            <a:ext cx="10201275" cy="809624"/>
          </a:xfrm>
        </p:spPr>
        <p:txBody>
          <a:bodyPr/>
          <a:lstStyle/>
          <a:p>
            <a:pPr algn="ctr"/>
            <a:r>
              <a:rPr lang="ru-RU" dirty="0">
                <a:solidFill>
                  <a:schemeClr val="accent6">
                    <a:lumMod val="75000"/>
                  </a:schemeClr>
                </a:solidFill>
              </a:rPr>
              <a:t>Задание 5 </a:t>
            </a:r>
          </a:p>
        </p:txBody>
      </p:sp>
      <p:sp>
        <p:nvSpPr>
          <p:cNvPr id="3" name="Объект 2"/>
          <p:cNvSpPr>
            <a:spLocks noGrp="1"/>
          </p:cNvSpPr>
          <p:nvPr>
            <p:ph idx="1"/>
          </p:nvPr>
        </p:nvSpPr>
        <p:spPr>
          <a:xfrm>
            <a:off x="971550" y="1047751"/>
            <a:ext cx="10706100" cy="5534024"/>
          </a:xfrm>
        </p:spPr>
        <p:txBody>
          <a:bodyPr/>
          <a:lstStyle/>
          <a:p>
            <a:pPr marL="0" indent="0" algn="just">
              <a:buNone/>
            </a:pPr>
            <a:r>
              <a:rPr lang="ru-RU" sz="3200" dirty="0" smtClean="0"/>
              <a:t>	Предполагает </a:t>
            </a:r>
            <a:r>
              <a:rPr lang="ru-RU" sz="3200" dirty="0"/>
              <a:t>анализ изображения социальных объектов, социальных ситуаций. Обучающийся должен осуществить анализ социальной информации, представленной в виде фотоизображения, и выполнить задания. </a:t>
            </a:r>
            <a:r>
              <a:rPr lang="ru-RU" sz="3200" dirty="0" smtClean="0"/>
              <a:t>Обратите </a:t>
            </a:r>
            <a:r>
              <a:rPr lang="ru-RU" sz="3200" dirty="0"/>
              <a:t>внимание на то, что </a:t>
            </a:r>
            <a:r>
              <a:rPr lang="ru-RU" sz="3200" dirty="0">
                <a:solidFill>
                  <a:srgbClr val="21C5EB"/>
                </a:solidFill>
              </a:rPr>
              <a:t>данное задание связано с анализом ситуаций, где человек исполняет какую-либо социальную роль (гражданина, работника, потребителя, собственника, члена семьи, ученика и др.</a:t>
            </a:r>
            <a:r>
              <a:rPr lang="ru-RU" sz="3200" dirty="0"/>
              <a:t>). </a:t>
            </a:r>
          </a:p>
          <a:p>
            <a:pPr marL="0" indent="0" algn="just">
              <a:buNone/>
            </a:pPr>
            <a:r>
              <a:rPr lang="ru-RU" sz="3200" dirty="0"/>
              <a:t>Обратимся к примеру задания.</a:t>
            </a:r>
          </a:p>
          <a:p>
            <a:pPr marL="0" indent="0">
              <a:buNone/>
            </a:pPr>
            <a:endParaRPr lang="ru-RU" dirty="0"/>
          </a:p>
        </p:txBody>
      </p:sp>
    </p:spTree>
    <p:extLst>
      <p:ext uri="{BB962C8B-B14F-4D97-AF65-F5344CB8AC3E}">
        <p14:creationId xmlns:p14="http://schemas.microsoft.com/office/powerpoint/2010/main" val="1019256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904875"/>
          </a:xfrm>
        </p:spPr>
        <p:txBody>
          <a:bodyPr/>
          <a:lstStyle/>
          <a:p>
            <a:r>
              <a:rPr lang="ru-RU" dirty="0"/>
              <a:t>Рассмотрите фотографию.</a:t>
            </a:r>
          </a:p>
        </p:txBody>
      </p:sp>
      <p:sp>
        <p:nvSpPr>
          <p:cNvPr id="3" name="Объект 2"/>
          <p:cNvSpPr>
            <a:spLocks noGrp="1"/>
          </p:cNvSpPr>
          <p:nvPr>
            <p:ph sz="half" idx="1"/>
          </p:nvPr>
        </p:nvSpPr>
        <p:spPr/>
        <p:txBody>
          <a:bodyPr>
            <a:normAutofit lnSpcReduction="10000"/>
          </a:bodyPr>
          <a:lstStyle/>
          <a:p>
            <a:pPr marL="0" indent="0" algn="just">
              <a:buNone/>
            </a:pPr>
            <a:r>
              <a:rPr lang="ru-RU" b="1" dirty="0" smtClean="0"/>
              <a:t>	Какой </a:t>
            </a:r>
            <a:r>
              <a:rPr lang="ru-RU" b="1" dirty="0"/>
              <a:t>вид экономической деятельности осуществляют члены семьи? </a:t>
            </a:r>
            <a:endParaRPr lang="ru-RU" b="1" dirty="0" smtClean="0"/>
          </a:p>
          <a:p>
            <a:pPr marL="0" indent="0" algn="just">
              <a:buNone/>
            </a:pPr>
            <a:r>
              <a:rPr lang="ru-RU" b="1" dirty="0" smtClean="0"/>
              <a:t>Используя обществоведческие </a:t>
            </a:r>
            <a:r>
              <a:rPr lang="ru-RU" b="1" dirty="0"/>
              <a:t>знания, факты социальной жизни и личный социальный опыт, сформулируйте два правила рационального осуществления этой деятельности и кратко поясните каждое из правил. </a:t>
            </a:r>
          </a:p>
          <a:p>
            <a:pPr marL="0" indent="0" algn="just">
              <a:buNone/>
            </a:pPr>
            <a:r>
              <a:rPr lang="ru-RU" b="1" dirty="0" smtClean="0"/>
              <a:t>	Ответ </a:t>
            </a:r>
            <a:r>
              <a:rPr lang="ru-RU" b="1" dirty="0"/>
              <a:t>запишите на бланке ответов № 2, указав номер задания.</a:t>
            </a:r>
          </a:p>
          <a:p>
            <a:pPr marL="0" indent="0">
              <a:buNone/>
            </a:pPr>
            <a:endParaRPr lang="ru-RU" dirty="0"/>
          </a:p>
        </p:txBody>
      </p:sp>
      <p:pic>
        <p:nvPicPr>
          <p:cNvPr id="5" name="Объект 4" descr="lori-0004347539-extrawww"/>
          <p:cNvPicPr>
            <a:picLocks noGrp="1"/>
          </p:cNvPicPr>
          <p:nvPr>
            <p:ph sz="half" idx="2"/>
          </p:nvPr>
        </p:nvPicPr>
        <p:blipFill>
          <a:blip r:embed="rId2" cstate="print"/>
          <a:srcRect/>
          <a:stretch>
            <a:fillRect/>
          </a:stretch>
        </p:blipFill>
        <p:spPr bwMode="auto">
          <a:xfrm>
            <a:off x="6200775" y="2285999"/>
            <a:ext cx="4876799" cy="3514726"/>
          </a:xfrm>
          <a:prstGeom prst="rect">
            <a:avLst/>
          </a:prstGeom>
          <a:noFill/>
          <a:ln w="9525">
            <a:noFill/>
            <a:miter lim="800000"/>
            <a:headEnd/>
            <a:tailEnd/>
          </a:ln>
        </p:spPr>
      </p:pic>
    </p:spTree>
    <p:extLst>
      <p:ext uri="{BB962C8B-B14F-4D97-AF65-F5344CB8AC3E}">
        <p14:creationId xmlns:p14="http://schemas.microsoft.com/office/powerpoint/2010/main" val="731027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2197100"/>
          </a:xfrm>
        </p:spPr>
        <p:txBody>
          <a:bodyPr>
            <a:normAutofit/>
          </a:bodyPr>
          <a:lstStyle/>
          <a:p>
            <a:pPr algn="ctr"/>
            <a:r>
              <a:rPr lang="ru-RU" sz="3600" dirty="0"/>
              <a:t>Организация проведения контрольной работы ( согласно Письма Федеральной службы по надзору в сфере образования и науки от 25 марта 2021 г №04-17 )</a:t>
            </a:r>
          </a:p>
        </p:txBody>
      </p:sp>
      <p:sp>
        <p:nvSpPr>
          <p:cNvPr id="3" name="Объект 2"/>
          <p:cNvSpPr>
            <a:spLocks noGrp="1"/>
          </p:cNvSpPr>
          <p:nvPr>
            <p:ph idx="1"/>
          </p:nvPr>
        </p:nvSpPr>
        <p:spPr>
          <a:xfrm>
            <a:off x="1371600" y="2882900"/>
            <a:ext cx="9601200" cy="2984500"/>
          </a:xfrm>
        </p:spPr>
        <p:txBody>
          <a:bodyPr/>
          <a:lstStyle/>
          <a:p>
            <a:pPr marL="0" indent="0" algn="ctr">
              <a:buNone/>
            </a:pPr>
            <a:r>
              <a:rPr lang="ru-RU" b="1" dirty="0"/>
              <a:t>&lt;Письмо&gt; </a:t>
            </a:r>
            <a:r>
              <a:rPr lang="ru-RU" b="1" dirty="0" err="1"/>
              <a:t>Рособрнадзора</a:t>
            </a:r>
            <a:r>
              <a:rPr lang="ru-RU" b="1" dirty="0"/>
              <a:t> от 25.03.2021 N 04-17 &lt;Об организации и проведении в 2020/2021 учебном году контрольных работ для обучающихся 9-х классов, осваивающих образовательные программы основного общего образования&gt; (вместе с "Рекомендациями по переводу суммы первичных баллов за контрольную работу в пятибалльную систему оценивания (без учета решения, принятого ОИВ, учредителями, загранучреждениями о сокращении заданий для выполнения контрольной работы)")</a:t>
            </a:r>
          </a:p>
          <a:p>
            <a:pPr marL="0" indent="0">
              <a:buNone/>
            </a:pPr>
            <a:r>
              <a:rPr lang="en-US" dirty="0">
                <a:solidFill>
                  <a:srgbClr val="FF0000"/>
                </a:solidFill>
                <a:hlinkClick r:id="rId2"/>
              </a:rPr>
              <a:t>http://</a:t>
            </a:r>
            <a:r>
              <a:rPr lang="en-US" sz="2400" dirty="0">
                <a:solidFill>
                  <a:srgbClr val="FF0000"/>
                </a:solidFill>
                <a:hlinkClick r:id="rId2"/>
              </a:rPr>
              <a:t>www.consultant.ru/document/cons_doc_LAW_380584</a:t>
            </a:r>
            <a:r>
              <a:rPr lang="en-US" dirty="0">
                <a:solidFill>
                  <a:srgbClr val="FF0000"/>
                </a:solidFill>
                <a:hlinkClick r:id="rId2"/>
              </a:rPr>
              <a:t>/</a:t>
            </a:r>
            <a:endParaRPr lang="ru-RU" dirty="0">
              <a:solidFill>
                <a:srgbClr val="FF0000"/>
              </a:solidFill>
            </a:endParaRPr>
          </a:p>
        </p:txBody>
      </p:sp>
    </p:spTree>
    <p:extLst>
      <p:ext uri="{BB962C8B-B14F-4D97-AF65-F5344CB8AC3E}">
        <p14:creationId xmlns:p14="http://schemas.microsoft.com/office/powerpoint/2010/main" val="3865314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0125" y="476249"/>
            <a:ext cx="10534650" cy="5991225"/>
          </a:xfrm>
        </p:spPr>
        <p:txBody>
          <a:bodyPr/>
          <a:lstStyle/>
          <a:p>
            <a:pPr marL="179705" indent="0" algn="just">
              <a:lnSpc>
                <a:spcPct val="150000"/>
              </a:lnSpc>
              <a:spcAft>
                <a:spcPts val="600"/>
              </a:spcAft>
              <a:buNone/>
            </a:pPr>
            <a:r>
              <a:rPr lang="ru-RU" sz="2400" dirty="0" smtClean="0">
                <a:ea typeface="Calibri" panose="020F0502020204030204" pitchFamily="34" charset="0"/>
                <a:cs typeface="Times New Roman" panose="02020603050405020304" pitchFamily="18" charset="0"/>
              </a:rPr>
              <a:t>	Задание </a:t>
            </a:r>
            <a:r>
              <a:rPr lang="ru-RU" sz="2400" dirty="0">
                <a:ea typeface="Calibri" panose="020F0502020204030204" pitchFamily="34" charset="0"/>
                <a:cs typeface="Times New Roman" panose="02020603050405020304" pitchFamily="18" charset="0"/>
              </a:rPr>
              <a:t>5 имеет следующую структуру: </a:t>
            </a:r>
            <a:r>
              <a:rPr lang="ru-RU" sz="2400" b="1" dirty="0">
                <a:solidFill>
                  <a:srgbClr val="21C5EB"/>
                </a:solidFill>
                <a:ea typeface="Calibri" panose="020F0502020204030204" pitchFamily="34" charset="0"/>
                <a:cs typeface="Times New Roman" panose="02020603050405020304" pitchFamily="18" charset="0"/>
              </a:rPr>
              <a:t>фотоизображение и условие, включающее в себя, вопрос, явно связанный с сюжетом фото, и несколько вопросов (заданий) в контексте изображённого на фотографии.</a:t>
            </a:r>
          </a:p>
          <a:p>
            <a:pPr indent="0" algn="just" fontAlgn="base">
              <a:lnSpc>
                <a:spcPct val="150000"/>
              </a:lnSpc>
              <a:spcAft>
                <a:spcPts val="0"/>
              </a:spcAft>
              <a:buNone/>
            </a:pPr>
            <a:r>
              <a:rPr lang="ru-RU" sz="2400" dirty="0" smtClean="0">
                <a:ea typeface="Calibri" panose="020F0502020204030204" pitchFamily="34" charset="0"/>
                <a:cs typeface="Times New Roman" panose="02020603050405020304" pitchFamily="18" charset="0"/>
              </a:rPr>
              <a:t>	Отметим</a:t>
            </a:r>
            <a:r>
              <a:rPr lang="ru-RU" sz="2400" dirty="0">
                <a:ea typeface="Calibri" panose="020F0502020204030204" pitchFamily="34" charset="0"/>
                <a:cs typeface="Times New Roman" panose="02020603050405020304" pitchFamily="18" charset="0"/>
              </a:rPr>
              <a:t>, что задания на анализ визуальных примеров социальных взаимодействий, исполнения типичных социальных ролей не получили широкого распространения в УМК по обществознанию. Но по сути это «</a:t>
            </a:r>
            <a:r>
              <a:rPr lang="ru-RU" sz="2400" dirty="0">
                <a:solidFill>
                  <a:srgbClr val="000000"/>
                </a:solidFill>
                <a:ea typeface="Calibri" panose="020F0502020204030204" pitchFamily="34" charset="0"/>
                <a:cs typeface="Times New Roman" panose="02020603050405020304" pitchFamily="18" charset="0"/>
              </a:rPr>
              <a:t>классические» </a:t>
            </a:r>
            <a:r>
              <a:rPr lang="ru-RU" sz="2400" dirty="0" err="1">
                <a:solidFill>
                  <a:srgbClr val="000000"/>
                </a:solidFill>
                <a:ea typeface="Calibri" panose="020F0502020204030204" pitchFamily="34" charset="0"/>
                <a:cs typeface="Times New Roman" panose="02020603050405020304" pitchFamily="18" charset="0"/>
              </a:rPr>
              <a:t>компетентностные</a:t>
            </a:r>
            <a:r>
              <a:rPr lang="ru-RU" sz="2400" dirty="0">
                <a:solidFill>
                  <a:srgbClr val="000000"/>
                </a:solidFill>
                <a:ea typeface="Calibri" panose="020F0502020204030204" pitchFamily="34" charset="0"/>
                <a:cs typeface="Times New Roman" panose="02020603050405020304" pitchFamily="18" charset="0"/>
              </a:rPr>
              <a:t> задания, в которых изображение выступает стимулом, позволяет ввести обучающегося в контекст социальной ситуации. </a:t>
            </a:r>
            <a:endParaRPr lang="ru-RU" sz="2400" dirty="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277681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2495550"/>
          </a:xfrm>
        </p:spPr>
        <p:txBody>
          <a:bodyPr>
            <a:normAutofit fontScale="90000"/>
          </a:bodyPr>
          <a:lstStyle/>
          <a:p>
            <a:pPr algn="just"/>
            <a:r>
              <a:rPr lang="ru-RU" sz="2400" b="1" dirty="0" smtClean="0"/>
              <a:t>	</a:t>
            </a:r>
            <a:r>
              <a:rPr lang="ru-RU" sz="2400" b="1" dirty="0" smtClean="0">
                <a:solidFill>
                  <a:srgbClr val="21C5EB"/>
                </a:solidFill>
              </a:rPr>
              <a:t>Задание </a:t>
            </a:r>
            <a:r>
              <a:rPr lang="ru-RU" sz="2400" b="1" dirty="0">
                <a:solidFill>
                  <a:srgbClr val="21C5EB"/>
                </a:solidFill>
              </a:rPr>
              <a:t>предполагает анализ деятельности, связанной с исполнением роли потребителя. </a:t>
            </a:r>
            <a:r>
              <a:rPr lang="ru-RU" sz="2400" b="1" dirty="0"/>
              <a:t>В качестве ответа на вопрос можно указать покупку продуктов питания / хозяйственно-бытовую деятельность / деятельность потребителя и т.п. (может быть дан другой ответ на вопрос, не искажающий сущности изображенного на фото). В соответствии с требованием задания для получения максимального балла (3) нужно сформулировать два правила рационального осуществления этой деятельности и кратко пояснить каждое из правил. </a:t>
            </a:r>
          </a:p>
        </p:txBody>
      </p:sp>
      <p:sp>
        <p:nvSpPr>
          <p:cNvPr id="3" name="Объект 2"/>
          <p:cNvSpPr>
            <a:spLocks noGrp="1"/>
          </p:cNvSpPr>
          <p:nvPr>
            <p:ph idx="1"/>
          </p:nvPr>
        </p:nvSpPr>
        <p:spPr>
          <a:xfrm>
            <a:off x="1371600" y="3181350"/>
            <a:ext cx="9601200" cy="3295650"/>
          </a:xfrm>
        </p:spPr>
        <p:txBody>
          <a:bodyPr>
            <a:normAutofit lnSpcReduction="10000"/>
          </a:bodyPr>
          <a:lstStyle/>
          <a:p>
            <a:pPr marL="0" indent="0">
              <a:buNone/>
            </a:pPr>
            <a:r>
              <a:rPr lang="ru-RU" b="1" dirty="0">
                <a:solidFill>
                  <a:srgbClr val="21C5EB"/>
                </a:solidFill>
              </a:rPr>
              <a:t>Допустим:</a:t>
            </a:r>
          </a:p>
          <a:p>
            <a:pPr marL="0" indent="0" algn="just">
              <a:buNone/>
            </a:pPr>
            <a:r>
              <a:rPr lang="ru-RU" dirty="0" smtClean="0"/>
              <a:t> 	− заранее </a:t>
            </a:r>
            <a:r>
              <a:rPr lang="ru-RU" dirty="0"/>
              <a:t>продумать все, что хотите купить – составить список (иначе вероятность купить что-нибудь лишнее сильно возрастает. Кроме того, в суматохе можно забыть купить что-то действительно необходимое);</a:t>
            </a:r>
          </a:p>
          <a:p>
            <a:pPr marL="0" indent="0" algn="just">
              <a:buNone/>
            </a:pPr>
            <a:r>
              <a:rPr lang="ru-RU" dirty="0" smtClean="0"/>
              <a:t>	− брать </a:t>
            </a:r>
            <a:r>
              <a:rPr lang="ru-RU" dirty="0"/>
              <a:t>товар не на уровне глаз (то, что находится на уровне глаз, чаще всего дороже, чем то, что лежит на нижних или верхних полках. Прежде чем сделать выбор, старайтесь внимательно посмотреть на все полки с нужным продуктом и сравните цены. Скорее всего, на самой нижней полке вы найдёте именно то, что вам нужно, по более выгодной цене).</a:t>
            </a:r>
          </a:p>
          <a:p>
            <a:pPr marL="0" indent="0" algn="just">
              <a:buNone/>
            </a:pPr>
            <a:r>
              <a:rPr lang="ru-RU" dirty="0" smtClean="0"/>
              <a:t>	</a:t>
            </a:r>
            <a:r>
              <a:rPr lang="ru-RU" b="1" dirty="0" smtClean="0">
                <a:solidFill>
                  <a:srgbClr val="21C5EB"/>
                </a:solidFill>
              </a:rPr>
              <a:t>Могут </a:t>
            </a:r>
            <a:r>
              <a:rPr lang="ru-RU" b="1" dirty="0">
                <a:solidFill>
                  <a:srgbClr val="21C5EB"/>
                </a:solidFill>
              </a:rPr>
              <a:t>быть сформулированы другие правила, приведены другие пояснения.</a:t>
            </a:r>
          </a:p>
          <a:p>
            <a:endParaRPr lang="ru-RU" dirty="0"/>
          </a:p>
        </p:txBody>
      </p:sp>
    </p:spTree>
    <p:extLst>
      <p:ext uri="{BB962C8B-B14F-4D97-AF65-F5344CB8AC3E}">
        <p14:creationId xmlns:p14="http://schemas.microsoft.com/office/powerpoint/2010/main" val="4109139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28600"/>
            <a:ext cx="9601200" cy="923925"/>
          </a:xfrm>
        </p:spPr>
        <p:txBody>
          <a:bodyPr>
            <a:normAutofit/>
          </a:bodyPr>
          <a:lstStyle/>
          <a:p>
            <a:r>
              <a:rPr lang="ru-RU" b="1" dirty="0">
                <a:solidFill>
                  <a:schemeClr val="accent6">
                    <a:lumMod val="75000"/>
                  </a:schemeClr>
                </a:solidFill>
              </a:rPr>
              <a:t>Задание 6 </a:t>
            </a:r>
          </a:p>
        </p:txBody>
      </p:sp>
      <p:sp>
        <p:nvSpPr>
          <p:cNvPr id="3" name="Объект 2"/>
          <p:cNvSpPr>
            <a:spLocks noGrp="1"/>
          </p:cNvSpPr>
          <p:nvPr>
            <p:ph idx="1"/>
          </p:nvPr>
        </p:nvSpPr>
        <p:spPr>
          <a:xfrm>
            <a:off x="942975" y="1362075"/>
            <a:ext cx="10944225" cy="5267325"/>
          </a:xfrm>
        </p:spPr>
        <p:txBody>
          <a:bodyPr>
            <a:normAutofit lnSpcReduction="10000"/>
          </a:bodyPr>
          <a:lstStyle/>
          <a:p>
            <a:pPr marL="0" indent="0" algn="just">
              <a:buNone/>
            </a:pPr>
            <a:r>
              <a:rPr lang="ru-RU" dirty="0" smtClean="0"/>
              <a:t>	</a:t>
            </a:r>
            <a:r>
              <a:rPr lang="ru-RU" sz="2400" b="1" dirty="0" smtClean="0">
                <a:solidFill>
                  <a:srgbClr val="21C5EB"/>
                </a:solidFill>
              </a:rPr>
              <a:t>Проверяет </a:t>
            </a:r>
            <a:r>
              <a:rPr lang="ru-RU" sz="2400" b="1" dirty="0">
                <a:solidFill>
                  <a:srgbClr val="21C5EB"/>
                </a:solidFill>
              </a:rPr>
              <a:t>основы финансовой грамотности. </a:t>
            </a:r>
            <a:endParaRPr lang="ru-RU" sz="2400" b="1" dirty="0" smtClean="0">
              <a:solidFill>
                <a:srgbClr val="21C5EB"/>
              </a:solidFill>
            </a:endParaRPr>
          </a:p>
          <a:p>
            <a:pPr marL="0" indent="0" algn="just">
              <a:buNone/>
            </a:pPr>
            <a:r>
              <a:rPr lang="ru-RU" sz="2400" b="1" dirty="0">
                <a:solidFill>
                  <a:srgbClr val="21C5EB"/>
                </a:solidFill>
              </a:rPr>
              <a:t>	</a:t>
            </a:r>
            <a:r>
              <a:rPr lang="ru-RU" sz="2400" dirty="0" smtClean="0"/>
              <a:t>В </a:t>
            </a:r>
            <a:r>
              <a:rPr lang="ru-RU" sz="2400" dirty="0"/>
              <a:t>основе задания практическая ситуация, которую </a:t>
            </a:r>
            <a:r>
              <a:rPr lang="ru-RU" sz="2400" b="1" dirty="0">
                <a:solidFill>
                  <a:srgbClr val="21C5EB"/>
                </a:solidFill>
              </a:rPr>
              <a:t>необходимо проанализировать с позиции сохранности/преумножения личных финансов, рисков определённых действий, соблюдения правил безопасного поведения и т.п.</a:t>
            </a:r>
          </a:p>
          <a:p>
            <a:pPr marL="0" indent="0">
              <a:buNone/>
            </a:pPr>
            <a:r>
              <a:rPr lang="ru-RU" sz="2400" dirty="0"/>
              <a:t>Рассмотрим пример задания.</a:t>
            </a:r>
          </a:p>
          <a:p>
            <a:pPr marL="0" indent="0" algn="just">
              <a:buNone/>
            </a:pPr>
            <a:r>
              <a:rPr lang="ru-RU" sz="2400" dirty="0" smtClean="0"/>
              <a:t>	Совершеннолетнему </a:t>
            </a:r>
            <a:r>
              <a:rPr lang="ru-RU" sz="2400" dirty="0"/>
              <a:t>Роману Р. пришло </a:t>
            </a:r>
            <a:r>
              <a:rPr lang="en-US" sz="2400" dirty="0"/>
              <a:t>SMS</a:t>
            </a:r>
            <a:r>
              <a:rPr lang="ru-RU" sz="2400" dirty="0"/>
              <a:t>-сообщение от неизвестного абонента: «Уважаемый клиент! Ваша карта заблокирована, была попытка несанкционированного снятия денег. Для возобновления пользования счётом сообщите по телефону *** данные по Вашей карте: № и PIN-код. В ближайшее время вопрос будет решён. Банк Д.».</a:t>
            </a:r>
          </a:p>
          <a:p>
            <a:pPr marL="0" indent="0">
              <a:buNone/>
            </a:pPr>
            <a:r>
              <a:rPr lang="ru-RU" sz="2400" dirty="0" smtClean="0"/>
              <a:t>	</a:t>
            </a:r>
            <a:r>
              <a:rPr lang="ru-RU" sz="2400" dirty="0" smtClean="0">
                <a:solidFill>
                  <a:srgbClr val="21C5EB"/>
                </a:solidFill>
              </a:rPr>
              <a:t>В </a:t>
            </a:r>
            <a:r>
              <a:rPr lang="ru-RU" sz="2400" dirty="0">
                <a:solidFill>
                  <a:srgbClr val="21C5EB"/>
                </a:solidFill>
              </a:rPr>
              <a:t>чём состоит опасность данной ситуации для личных финансов Романа Р.? Как ему правильно поступить в данной ситуации?</a:t>
            </a:r>
          </a:p>
          <a:p>
            <a:pPr marL="0" indent="0">
              <a:buNone/>
            </a:pPr>
            <a:r>
              <a:rPr lang="ru-RU" sz="2400" dirty="0"/>
              <a:t>Ответ запишите на бланке ответов № 2, указав номер задания.</a:t>
            </a:r>
          </a:p>
          <a:p>
            <a:pPr marL="0" indent="0">
              <a:buNone/>
            </a:pPr>
            <a:endParaRPr lang="ru-RU" dirty="0"/>
          </a:p>
        </p:txBody>
      </p:sp>
    </p:spTree>
    <p:extLst>
      <p:ext uri="{BB962C8B-B14F-4D97-AF65-F5344CB8AC3E}">
        <p14:creationId xmlns:p14="http://schemas.microsoft.com/office/powerpoint/2010/main" val="2425774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399" y="209549"/>
            <a:ext cx="10944225" cy="6296025"/>
          </a:xfrm>
        </p:spPr>
        <p:txBody>
          <a:bodyPr>
            <a:normAutofit fontScale="92500" lnSpcReduction="20000"/>
          </a:bodyPr>
          <a:lstStyle/>
          <a:p>
            <a:pPr marL="0" indent="0">
              <a:buNone/>
            </a:pPr>
            <a:r>
              <a:rPr lang="ru-RU" dirty="0" smtClean="0"/>
              <a:t>	</a:t>
            </a:r>
          </a:p>
          <a:p>
            <a:pPr marL="0" indent="0" algn="just">
              <a:buNone/>
            </a:pPr>
            <a:r>
              <a:rPr lang="ru-RU" sz="2400" dirty="0"/>
              <a:t>	</a:t>
            </a:r>
            <a:r>
              <a:rPr lang="ru-RU" sz="2600" dirty="0"/>
              <a:t> В задаче приведено сообщение клиенту банка. Это сообщение необходимо проанализировать с точки зрения рисков для личных финансов клиента и на основании этого анализа определить, как клиенту правильно действовать в сложившейся ситуации.</a:t>
            </a:r>
          </a:p>
          <a:p>
            <a:pPr marL="0" indent="0">
              <a:buNone/>
            </a:pPr>
            <a:r>
              <a:rPr lang="ru-RU" sz="2600" dirty="0" smtClean="0"/>
              <a:t>	В </a:t>
            </a:r>
            <a:r>
              <a:rPr lang="ru-RU" sz="2600" dirty="0"/>
              <a:t>нашем примере в правильном ответе должны быть следующие </a:t>
            </a:r>
            <a:r>
              <a:rPr lang="ru-RU" sz="2600" b="1" u="sng" dirty="0">
                <a:solidFill>
                  <a:srgbClr val="21C5EB"/>
                </a:solidFill>
              </a:rPr>
              <a:t>элементы:</a:t>
            </a:r>
            <a:endParaRPr lang="ru-RU" sz="2600" b="1" dirty="0">
              <a:solidFill>
                <a:srgbClr val="21C5EB"/>
              </a:solidFill>
            </a:endParaRPr>
          </a:p>
          <a:p>
            <a:pPr marL="0" indent="0" algn="just">
              <a:buNone/>
            </a:pPr>
            <a:r>
              <a:rPr lang="ru-RU" sz="2600" dirty="0" smtClean="0"/>
              <a:t>	1) </a:t>
            </a:r>
            <a:r>
              <a:rPr lang="ru-RU" sz="2600" u="sng" dirty="0" smtClean="0"/>
              <a:t>ответ </a:t>
            </a:r>
            <a:r>
              <a:rPr lang="ru-RU" sz="2600" u="sng" dirty="0"/>
              <a:t>на первый вопрос (опасность)</a:t>
            </a:r>
            <a:r>
              <a:rPr lang="ru-RU" sz="2600" dirty="0"/>
              <a:t>, например: скорее всего это мошенники, которые планировали получить конфиденциальную информацию и снять со счёта все деньги;</a:t>
            </a:r>
          </a:p>
          <a:p>
            <a:pPr marL="0" indent="0" algn="just">
              <a:buNone/>
            </a:pPr>
            <a:r>
              <a:rPr lang="ru-RU" sz="2600" dirty="0" smtClean="0"/>
              <a:t>	2) </a:t>
            </a:r>
            <a:r>
              <a:rPr lang="ru-RU" sz="2600" u="sng" dirty="0" smtClean="0"/>
              <a:t>ответ </a:t>
            </a:r>
            <a:r>
              <a:rPr lang="ru-RU" sz="2600" u="sng" dirty="0"/>
              <a:t>на второй вопрос</a:t>
            </a:r>
            <a:r>
              <a:rPr lang="ru-RU" sz="2600" dirty="0"/>
              <a:t>, например: ни в коем случае не сообщать номер своего банковского счёта/карты и PIN-код; обратиться на «горячую линию» для клиентов и (или) в службу безопасности банка.</a:t>
            </a:r>
          </a:p>
          <a:p>
            <a:pPr marL="0" indent="0">
              <a:buNone/>
            </a:pPr>
            <a:r>
              <a:rPr lang="ru-RU" sz="2600" dirty="0" smtClean="0"/>
              <a:t>	Ответы </a:t>
            </a:r>
            <a:r>
              <a:rPr lang="ru-RU" sz="2600" dirty="0"/>
              <a:t>на вопросы могут быть приведены в иных, близких по смыслу формулировках.</a:t>
            </a:r>
          </a:p>
          <a:p>
            <a:pPr marL="0" indent="0">
              <a:buNone/>
            </a:pPr>
            <a:r>
              <a:rPr lang="ru-RU" sz="2600" dirty="0" smtClean="0"/>
              <a:t>	Подчеркнём</a:t>
            </a:r>
            <a:r>
              <a:rPr lang="ru-RU" sz="2600" dirty="0"/>
              <a:t>, что </a:t>
            </a:r>
            <a:r>
              <a:rPr lang="ru-RU" sz="2600" b="1" dirty="0"/>
              <a:t>никаких заданий на расчёт процентов, налогов, пенсий, курса валюты и т.п. в экзаменационной работе нет</a:t>
            </a:r>
            <a:r>
              <a:rPr lang="ru-RU" sz="2600" dirty="0"/>
              <a:t>.</a:t>
            </a:r>
          </a:p>
          <a:p>
            <a:pPr marL="0" indent="0">
              <a:buNone/>
            </a:pPr>
            <a:r>
              <a:rPr lang="ru-RU" dirty="0" smtClean="0"/>
              <a:t>	</a:t>
            </a:r>
            <a:endParaRPr lang="ru-RU" dirty="0"/>
          </a:p>
        </p:txBody>
      </p:sp>
    </p:spTree>
    <p:extLst>
      <p:ext uri="{BB962C8B-B14F-4D97-AF65-F5344CB8AC3E}">
        <p14:creationId xmlns:p14="http://schemas.microsoft.com/office/powerpoint/2010/main" val="1394683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90501"/>
            <a:ext cx="9601200" cy="857249"/>
          </a:xfrm>
        </p:spPr>
        <p:txBody>
          <a:bodyPr/>
          <a:lstStyle/>
          <a:p>
            <a:r>
              <a:rPr lang="ru-RU" b="1" dirty="0">
                <a:solidFill>
                  <a:schemeClr val="accent6">
                    <a:lumMod val="75000"/>
                  </a:schemeClr>
                </a:solidFill>
              </a:rPr>
              <a:t>Задание 12 </a:t>
            </a:r>
          </a:p>
        </p:txBody>
      </p:sp>
      <p:sp>
        <p:nvSpPr>
          <p:cNvPr id="3" name="Объект 2"/>
          <p:cNvSpPr>
            <a:spLocks noGrp="1"/>
          </p:cNvSpPr>
          <p:nvPr>
            <p:ph idx="1"/>
          </p:nvPr>
        </p:nvSpPr>
        <p:spPr>
          <a:xfrm>
            <a:off x="1028700" y="1381125"/>
            <a:ext cx="10772775" cy="5181600"/>
          </a:xfrm>
        </p:spPr>
        <p:txBody>
          <a:bodyPr/>
          <a:lstStyle/>
          <a:p>
            <a:pPr marL="0" indent="0" algn="just">
              <a:buNone/>
            </a:pPr>
            <a:r>
              <a:rPr lang="ru-RU" sz="2400" dirty="0"/>
              <a:t>	П</a:t>
            </a:r>
            <a:r>
              <a:rPr lang="ru-RU" sz="2400" dirty="0" smtClean="0"/>
              <a:t>роверяет </a:t>
            </a:r>
            <a:r>
              <a:rPr lang="ru-RU" sz="2400" b="1" dirty="0">
                <a:solidFill>
                  <a:srgbClr val="00B0F0"/>
                </a:solidFill>
              </a:rPr>
              <a:t>умения искать социальную информацию по заданной теме из различных её носителей</a:t>
            </a:r>
            <a:r>
              <a:rPr lang="ru-RU" sz="2400" dirty="0"/>
              <a:t> (материалов СМИ, учебного текста и других адаптированных источников) и оценивать поведение людей с точки зрения социальных норм, экономической рациональности. </a:t>
            </a:r>
          </a:p>
          <a:p>
            <a:pPr marL="0" indent="0">
              <a:buNone/>
            </a:pPr>
            <a:r>
              <a:rPr lang="ru-RU" sz="2400" dirty="0" smtClean="0"/>
              <a:t>	Рассмотрим </a:t>
            </a:r>
            <a:r>
              <a:rPr lang="ru-RU" sz="2400" dirty="0"/>
              <a:t>пример задания.</a:t>
            </a:r>
          </a:p>
          <a:p>
            <a:pPr marL="0" indent="0" algn="just">
              <a:buNone/>
            </a:pPr>
            <a:r>
              <a:rPr lang="ru-RU" sz="2400" dirty="0" smtClean="0"/>
              <a:t>	В </a:t>
            </a:r>
            <a:r>
              <a:rPr lang="ru-RU" sz="2400" dirty="0"/>
              <a:t>ходе социологических опросов совершеннолетних жителей страны Z им предложили определить, знание каких отраслей права больше всего нужно человеку (не юристу по специальности). Можно было дать несколько ответов</a:t>
            </a:r>
            <a:r>
              <a:rPr lang="ru-RU" sz="2400" dirty="0" smtClean="0"/>
              <a:t>.</a:t>
            </a:r>
            <a:endParaRPr lang="ru-RU" sz="2400" dirty="0"/>
          </a:p>
          <a:p>
            <a:pPr marL="0" indent="0">
              <a:buNone/>
            </a:pPr>
            <a:r>
              <a:rPr lang="ru-RU" sz="2400" dirty="0" smtClean="0"/>
              <a:t>	Результаты </a:t>
            </a:r>
            <a:r>
              <a:rPr lang="ru-RU" sz="2400" dirty="0"/>
              <a:t>опроса (в % от числа отвечавших) представлены на гистограмме.</a:t>
            </a:r>
          </a:p>
          <a:p>
            <a:endParaRPr lang="ru-RU" dirty="0"/>
          </a:p>
        </p:txBody>
      </p:sp>
    </p:spTree>
    <p:extLst>
      <p:ext uri="{BB962C8B-B14F-4D97-AF65-F5344CB8AC3E}">
        <p14:creationId xmlns:p14="http://schemas.microsoft.com/office/powerpoint/2010/main" val="2106023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409575"/>
            <a:ext cx="9601200" cy="1362075"/>
          </a:xfrm>
        </p:spPr>
        <p:txBody>
          <a:bodyPr>
            <a:normAutofit/>
          </a:bodyPr>
          <a:lstStyle/>
          <a:p>
            <a:r>
              <a:rPr lang="ru-RU" sz="2400" b="1" dirty="0">
                <a:solidFill>
                  <a:srgbClr val="00B0F0"/>
                </a:solidFill>
              </a:rPr>
              <a:t>Сформулируйте по одному выводу: а) о сходстве и б) о различии в позициях групп опрошенных. Выскажите предположение о том, чем объясняется а) сходство и б) различие. </a:t>
            </a:r>
          </a:p>
        </p:txBody>
      </p:sp>
      <p:pic>
        <p:nvPicPr>
          <p:cNvPr id="4" name="Объект 3"/>
          <p:cNvPicPr>
            <a:picLocks noGrp="1" noChangeAspect="1"/>
          </p:cNvPicPr>
          <p:nvPr>
            <p:ph idx="1"/>
          </p:nvPr>
        </p:nvPicPr>
        <p:blipFill>
          <a:blip r:embed="rId2"/>
          <a:stretch>
            <a:fillRect/>
          </a:stretch>
        </p:blipFill>
        <p:spPr>
          <a:xfrm>
            <a:off x="1932064" y="1594872"/>
            <a:ext cx="8480271" cy="4249280"/>
          </a:xfrm>
          <a:prstGeom prst="rect">
            <a:avLst/>
          </a:prstGeom>
        </p:spPr>
      </p:pic>
    </p:spTree>
    <p:extLst>
      <p:ext uri="{BB962C8B-B14F-4D97-AF65-F5344CB8AC3E}">
        <p14:creationId xmlns:p14="http://schemas.microsoft.com/office/powerpoint/2010/main" val="1052116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981075"/>
            <a:ext cx="9601200" cy="4886325"/>
          </a:xfrm>
        </p:spPr>
        <p:txBody>
          <a:bodyPr>
            <a:normAutofit lnSpcReduction="10000"/>
          </a:bodyPr>
          <a:lstStyle/>
          <a:p>
            <a:pPr marL="0" indent="0">
              <a:buNone/>
            </a:pPr>
            <a:r>
              <a:rPr lang="ru-RU" sz="2800" dirty="0"/>
              <a:t> При проверке ответа на это задание от эксперта требуется: </a:t>
            </a:r>
          </a:p>
          <a:p>
            <a:pPr marL="0" indent="0" algn="just">
              <a:buNone/>
            </a:pPr>
            <a:r>
              <a:rPr lang="ru-RU" sz="2800" dirty="0"/>
              <a:t>	</a:t>
            </a:r>
            <a:r>
              <a:rPr lang="ru-RU" sz="2800" dirty="0" smtClean="0"/>
              <a:t>установить </a:t>
            </a:r>
            <a:r>
              <a:rPr lang="ru-RU" sz="2800" dirty="0"/>
              <a:t>качество проведённого выпускником анализа графической информации (правильно ли он выявил сходство и различие);</a:t>
            </a:r>
          </a:p>
          <a:p>
            <a:pPr marL="0" indent="0" algn="just">
              <a:buNone/>
            </a:pPr>
            <a:r>
              <a:rPr lang="ru-RU" sz="2800" dirty="0"/>
              <a:t>	</a:t>
            </a:r>
            <a:r>
              <a:rPr lang="ru-RU" sz="2800" dirty="0" smtClean="0"/>
              <a:t>определить </a:t>
            </a:r>
            <a:r>
              <a:rPr lang="ru-RU" sz="2800" dirty="0"/>
              <a:t>корректность высказанного предположения.</a:t>
            </a:r>
          </a:p>
          <a:p>
            <a:pPr marL="0" indent="0" algn="just">
              <a:buNone/>
            </a:pPr>
            <a:r>
              <a:rPr lang="ru-RU" sz="2800" dirty="0" smtClean="0"/>
              <a:t>	</a:t>
            </a:r>
            <a:r>
              <a:rPr lang="ru-RU" sz="2800" b="1" dirty="0" smtClean="0">
                <a:solidFill>
                  <a:srgbClr val="00B0F0"/>
                </a:solidFill>
              </a:rPr>
              <a:t>Высказанное </a:t>
            </a:r>
            <a:r>
              <a:rPr lang="ru-RU" sz="2800" b="1" dirty="0">
                <a:solidFill>
                  <a:srgbClr val="00B0F0"/>
                </a:solidFill>
              </a:rPr>
              <a:t>предположение может отличаться и от приведённого в шаблоне, и от сформулированного самим экспертом. Главное, чтобы оно действительно могло служить объяснением причин установленного выпускником сходства и различия.</a:t>
            </a:r>
          </a:p>
          <a:p>
            <a:pPr marL="0" indent="0">
              <a:buNone/>
            </a:pPr>
            <a:endParaRPr lang="ru-RU" dirty="0"/>
          </a:p>
        </p:txBody>
      </p:sp>
    </p:spTree>
    <p:extLst>
      <p:ext uri="{BB962C8B-B14F-4D97-AF65-F5344CB8AC3E}">
        <p14:creationId xmlns:p14="http://schemas.microsoft.com/office/powerpoint/2010/main" val="2093477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71450"/>
            <a:ext cx="9601200" cy="1085850"/>
          </a:xfrm>
        </p:spPr>
        <p:txBody>
          <a:bodyPr/>
          <a:lstStyle/>
          <a:p>
            <a:r>
              <a:rPr lang="ru-RU" b="1" dirty="0">
                <a:solidFill>
                  <a:schemeClr val="accent6">
                    <a:lumMod val="75000"/>
                  </a:schemeClr>
                </a:solidFill>
              </a:rPr>
              <a:t>Задания 21–24 </a:t>
            </a:r>
          </a:p>
        </p:txBody>
      </p:sp>
      <p:sp>
        <p:nvSpPr>
          <p:cNvPr id="3" name="Объект 2"/>
          <p:cNvSpPr>
            <a:spLocks noGrp="1"/>
          </p:cNvSpPr>
          <p:nvPr>
            <p:ph idx="1"/>
          </p:nvPr>
        </p:nvSpPr>
        <p:spPr>
          <a:xfrm>
            <a:off x="876300" y="1457325"/>
            <a:ext cx="10896600" cy="5114925"/>
          </a:xfrm>
        </p:spPr>
        <p:txBody>
          <a:bodyPr/>
          <a:lstStyle/>
          <a:p>
            <a:pPr marL="0" indent="0" algn="just">
              <a:buNone/>
            </a:pPr>
            <a:r>
              <a:rPr lang="ru-RU" dirty="0" smtClean="0"/>
              <a:t>	</a:t>
            </a:r>
            <a:r>
              <a:rPr lang="ru-RU" sz="2400" dirty="0" smtClean="0"/>
              <a:t>Задания </a:t>
            </a:r>
            <a:r>
              <a:rPr lang="ru-RU" sz="2400" dirty="0"/>
              <a:t>21–24 объединены в составное задание с фрагментом адаптированного научно-популярного текста и направлены на проверку следующих умений: искать социальную информацию по заданной теме в различных её источниках (материалах СМИ, учебном тексте, других адаптированных источниках, статистических материалах, носителях аудиовизуальной информации и т.п.) (задания 21–23); </a:t>
            </a:r>
            <a:endParaRPr lang="ru-RU" sz="2400" dirty="0" smtClean="0"/>
          </a:p>
          <a:p>
            <a:pPr marL="0" indent="0" algn="just">
              <a:buNone/>
            </a:pPr>
            <a:r>
              <a:rPr lang="ru-RU" sz="2400" dirty="0" smtClean="0"/>
              <a:t>составлять </a:t>
            </a:r>
            <a:r>
              <a:rPr lang="ru-RU" sz="2400" dirty="0"/>
              <a:t>на её основе план </a:t>
            </a:r>
            <a:r>
              <a:rPr lang="ru-RU" sz="2400" b="1" dirty="0">
                <a:solidFill>
                  <a:schemeClr val="accent6">
                    <a:lumMod val="75000"/>
                  </a:schemeClr>
                </a:solidFill>
              </a:rPr>
              <a:t>(задание 21); </a:t>
            </a:r>
            <a:r>
              <a:rPr lang="ru-RU" sz="2400" dirty="0"/>
              <a:t>приводить примеры (в том числе моделировать ситуации) социальных объектов, явлений, процессов определённого типа, их структурных элементов и проявлений основных функций разного типа социальных отношений, ситуаций, регулируемых различными видами социальных норм, деятельности людей в разных сферах </a:t>
            </a:r>
            <a:r>
              <a:rPr lang="ru-RU" sz="2400" b="1" dirty="0">
                <a:solidFill>
                  <a:schemeClr val="accent6">
                    <a:lumMod val="75000"/>
                  </a:schemeClr>
                </a:solidFill>
              </a:rPr>
              <a:t>(задание 23); </a:t>
            </a:r>
            <a:r>
              <a:rPr lang="ru-RU" sz="2400" dirty="0"/>
              <a:t>анализировать, обобщать, систематизировать и конкретизировать социальную информацию из адаптированных источников, соотносить её с собственными знаниями </a:t>
            </a:r>
            <a:r>
              <a:rPr lang="ru-RU" sz="2400" b="1" dirty="0">
                <a:solidFill>
                  <a:schemeClr val="accent6">
                    <a:lumMod val="75000"/>
                  </a:schemeClr>
                </a:solidFill>
              </a:rPr>
              <a:t>(задание 24).</a:t>
            </a:r>
          </a:p>
        </p:txBody>
      </p:sp>
    </p:spTree>
    <p:extLst>
      <p:ext uri="{BB962C8B-B14F-4D97-AF65-F5344CB8AC3E}">
        <p14:creationId xmlns:p14="http://schemas.microsoft.com/office/powerpoint/2010/main" val="473940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2974" y="200025"/>
            <a:ext cx="11001375" cy="6486525"/>
          </a:xfrm>
        </p:spPr>
        <p:txBody>
          <a:bodyPr>
            <a:normAutofit fontScale="85000" lnSpcReduction="20000"/>
          </a:bodyPr>
          <a:lstStyle/>
          <a:p>
            <a:pPr marL="0" indent="0">
              <a:buNone/>
            </a:pPr>
            <a:r>
              <a:rPr lang="ru-RU" sz="2400" b="1" dirty="0">
                <a:solidFill>
                  <a:schemeClr val="accent6">
                    <a:lumMod val="75000"/>
                  </a:schemeClr>
                </a:solidFill>
              </a:rPr>
              <a:t>Пример составного задания.</a:t>
            </a:r>
          </a:p>
          <a:p>
            <a:pPr marL="0" indent="0">
              <a:buNone/>
            </a:pPr>
            <a:endParaRPr lang="ru-RU" dirty="0"/>
          </a:p>
          <a:p>
            <a:pPr marL="0" indent="0" algn="just">
              <a:buNone/>
            </a:pPr>
            <a:r>
              <a:rPr lang="ru-RU" dirty="0"/>
              <a:t>Мы вступаем в век, в котором образование, знания, профессиональные навыки будут играть определяющую роль в судьбе человека. Без знаний, кстати сказать, всё усложняющихся, просто нельзя будет работать, приносить пользу… Человек будет вносить новые идеи, думать над тем, над чем не сможет думать машина. А для этого всё больше нужна будет общая интеллигентность человека, его способность создавать новое и, конечно, нравственная ответственность, которую никак не сможет нести машина… на человека ляжет тяжелейшая и сложнейшая задача быть человеком не просто, а человеком науки, человеком, нравственно отвечающим за всё, что происходит в век машин и роботов. Общее образование может создать человека будущего, человека творческого, созидателя всего нового и нравственно отвечающего за всё, что будет создаваться.</a:t>
            </a:r>
          </a:p>
          <a:p>
            <a:pPr marL="0" indent="0" algn="just">
              <a:buNone/>
            </a:pPr>
            <a:r>
              <a:rPr lang="ru-RU" dirty="0"/>
              <a:t>Учение – вот что сейчас нужно молодому человеку с самого малого возраста. Учиться нужно всегда. До конца жизни не только учили, но и учились все крупнейшие учёные. Перестанешь учиться – не сможешь и учить. Ибо знания всё растут и усложняются. Нужно при этом помнить, что самое благоприятное время для учения – молодость. Именно в молодости, в детстве, в отрочестве, в юности ум человека наиболее восприимчив.</a:t>
            </a:r>
          </a:p>
          <a:p>
            <a:pPr marL="0" indent="0" algn="just">
              <a:buNone/>
            </a:pPr>
            <a:r>
              <a:rPr lang="ru-RU" dirty="0"/>
              <a:t>Умейте не терять времени на пустяки, на «отдых», который иногда утомляет больше, чем самая тяжёлая работа, не заполняйте свой светлый разум мутными потоками глупой и бесцельной «информации». Берегите себя для учения, для приобретения знаний и навыков, которые только в молодости вы освоите легко и быстро.</a:t>
            </a:r>
          </a:p>
          <a:p>
            <a:pPr marL="0" indent="0" algn="just">
              <a:buNone/>
            </a:pPr>
            <a:r>
              <a:rPr lang="ru-RU" dirty="0"/>
              <a:t>И вот тут я слышу тяжкий вздох молодого человека: какую же скучную жизнь вы предлагаете нашей молодёжи! Только учиться. А где же отдых, развлечения? Что же, нам и не радоваться?</a:t>
            </a:r>
          </a:p>
          <a:p>
            <a:pPr marL="0" indent="0" algn="just">
              <a:buNone/>
            </a:pPr>
            <a:r>
              <a:rPr lang="ru-RU" dirty="0"/>
              <a:t>Да нет же. Приобретение навыков и знаний – это тот же спорт. Учение тяжело, когда мы не умеем найти в нём радость. Надо любить учиться и формы отдыха и развлечений выбирать умные, способные также чему-то научить, развить в нас какие-то способности, которые понадобятся в жизни…</a:t>
            </a:r>
          </a:p>
          <a:p>
            <a:pPr marL="0" indent="0" algn="just">
              <a:buNone/>
            </a:pPr>
            <a:r>
              <a:rPr lang="ru-RU" dirty="0"/>
              <a:t>Учитесь любить учиться!</a:t>
            </a:r>
          </a:p>
          <a:p>
            <a:pPr marL="0" indent="0" algn="just">
              <a:buNone/>
            </a:pPr>
            <a:r>
              <a:rPr lang="ru-RU" dirty="0"/>
              <a:t>(Д.С. Лихачёв)</a:t>
            </a:r>
          </a:p>
          <a:p>
            <a:pPr marL="0" indent="0">
              <a:buNone/>
            </a:pPr>
            <a:endParaRPr lang="ru-RU" dirty="0"/>
          </a:p>
        </p:txBody>
      </p:sp>
    </p:spTree>
    <p:extLst>
      <p:ext uri="{BB962C8B-B14F-4D97-AF65-F5344CB8AC3E}">
        <p14:creationId xmlns:p14="http://schemas.microsoft.com/office/powerpoint/2010/main" val="2730201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476374" y="447675"/>
            <a:ext cx="9763126" cy="5581650"/>
          </a:xfrm>
          <a:prstGeom prst="rect">
            <a:avLst/>
          </a:prstGeom>
        </p:spPr>
      </p:pic>
    </p:spTree>
    <p:extLst>
      <p:ext uri="{BB962C8B-B14F-4D97-AF65-F5344CB8AC3E}">
        <p14:creationId xmlns:p14="http://schemas.microsoft.com/office/powerpoint/2010/main" val="2248855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8100" y="571500"/>
            <a:ext cx="9601200" cy="5867400"/>
          </a:xfrm>
        </p:spPr>
        <p:txBody>
          <a:bodyPr/>
          <a:lstStyle/>
          <a:p>
            <a:pPr marL="0" indent="0">
              <a:buNone/>
            </a:pPr>
            <a:r>
              <a:rPr lang="ru-RU" sz="2800" b="1" i="1" u="sng" dirty="0">
                <a:effectLst>
                  <a:outerShdw blurRad="38100" dist="38100" dir="2700000" algn="tl">
                    <a:srgbClr val="000000">
                      <a:alpha val="43137"/>
                    </a:srgbClr>
                  </a:outerShdw>
                </a:effectLst>
              </a:rPr>
              <a:t>Контрольные работы по соответствующим учебным предметам в 2021 году проводятся в следующие даты:</a:t>
            </a:r>
          </a:p>
          <a:p>
            <a:pPr marL="0" indent="0">
              <a:buNone/>
            </a:pPr>
            <a:r>
              <a:rPr lang="ru-RU" sz="2800" dirty="0"/>
              <a:t>18 мая (вторник) - биология, литература, информатика и информационно-коммуникационные технологии (ИКТ);</a:t>
            </a:r>
          </a:p>
          <a:p>
            <a:pPr marL="0" indent="0">
              <a:buNone/>
            </a:pPr>
            <a:r>
              <a:rPr lang="ru-RU" sz="2800" dirty="0"/>
              <a:t>19 мая (среда) - физика, история;</a:t>
            </a:r>
          </a:p>
          <a:p>
            <a:pPr marL="0" indent="0">
              <a:buNone/>
            </a:pPr>
            <a:r>
              <a:rPr lang="ru-RU" sz="2800" b="1" u="sng" dirty="0">
                <a:solidFill>
                  <a:schemeClr val="accent6">
                    <a:lumMod val="75000"/>
                  </a:schemeClr>
                </a:solidFill>
              </a:rPr>
              <a:t>20 мая (четверг) - обществознание, </a:t>
            </a:r>
            <a:r>
              <a:rPr lang="ru-RU" sz="2800" dirty="0"/>
              <a:t>химия;</a:t>
            </a:r>
          </a:p>
          <a:p>
            <a:pPr marL="0" indent="0">
              <a:buNone/>
            </a:pPr>
            <a:r>
              <a:rPr lang="ru-RU" sz="2800" dirty="0"/>
              <a:t>21 мая (пятница) - география, иностранные языки (английский, французский, немецкий и испанский).</a:t>
            </a:r>
          </a:p>
          <a:p>
            <a:pPr marL="0" indent="0">
              <a:buNone/>
            </a:pPr>
            <a:endParaRPr lang="ru-RU" sz="2800" dirty="0" smtClean="0"/>
          </a:p>
          <a:p>
            <a:pPr marL="0" indent="0">
              <a:buNone/>
            </a:pPr>
            <a:r>
              <a:rPr lang="ru-RU" sz="2800" b="1" dirty="0" smtClean="0">
                <a:effectLst>
                  <a:outerShdw blurRad="38100" dist="38100" dir="2700000" algn="tl">
                    <a:srgbClr val="000000">
                      <a:alpha val="43137"/>
                    </a:srgbClr>
                  </a:outerShdw>
                </a:effectLst>
              </a:rPr>
              <a:t>Резервные </a:t>
            </a:r>
            <a:r>
              <a:rPr lang="ru-RU" sz="2800" b="1" dirty="0">
                <a:effectLst>
                  <a:outerShdw blurRad="38100" dist="38100" dir="2700000" algn="tl">
                    <a:srgbClr val="000000">
                      <a:alpha val="43137"/>
                    </a:srgbClr>
                  </a:outerShdw>
                </a:effectLst>
              </a:rPr>
              <a:t>сроки проведения контрольных работ по соответствующим учебным предметам не предусмотрены</a:t>
            </a:r>
            <a:r>
              <a:rPr lang="ru-RU"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048403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599" y="257175"/>
            <a:ext cx="10429875" cy="6315075"/>
          </a:xfrm>
        </p:spPr>
        <p:txBody>
          <a:bodyPr>
            <a:normAutofit lnSpcReduction="10000"/>
          </a:bodyPr>
          <a:lstStyle/>
          <a:p>
            <a:pPr marL="0" indent="0" algn="just">
              <a:buNone/>
            </a:pPr>
            <a:r>
              <a:rPr lang="ru-RU" sz="2400" b="1" dirty="0">
                <a:solidFill>
                  <a:schemeClr val="accent6">
                    <a:lumMod val="75000"/>
                  </a:schemeClr>
                </a:solidFill>
              </a:rPr>
              <a:t>Задание 21 </a:t>
            </a:r>
            <a:r>
              <a:rPr lang="ru-RU" sz="2400" dirty="0"/>
              <a:t>требует составить план текста, выделив его основные смысловые фрагменты и озаглавив каждый из них. Для выполнения этого задания необходимо внимательно прочесть текст, уяснить его содержание, выявить основные идеи. </a:t>
            </a:r>
            <a:r>
              <a:rPr lang="ru-RU" sz="2400" b="1" dirty="0">
                <a:solidFill>
                  <a:srgbClr val="21C5EB"/>
                </a:solidFill>
              </a:rPr>
              <a:t>При этом количество выделенных фрагментов может быть различным – система оценивания не задаёт какого-то конкретного числа пунктов плана, но в дроблении текста на смысловые фрагменты (</a:t>
            </a:r>
            <a:r>
              <a:rPr lang="ru-RU" sz="2400" b="1" dirty="0" err="1">
                <a:solidFill>
                  <a:srgbClr val="21C5EB"/>
                </a:solidFill>
              </a:rPr>
              <a:t>микротемы</a:t>
            </a:r>
            <a:r>
              <a:rPr lang="ru-RU" sz="2400" b="1" dirty="0">
                <a:solidFill>
                  <a:srgbClr val="21C5EB"/>
                </a:solidFill>
              </a:rPr>
              <a:t>) должна присутствовать определённая логика, на основе которой может быть сделан вывод о понимании обучающимся смысла текста.</a:t>
            </a:r>
          </a:p>
          <a:p>
            <a:pPr marL="0" indent="0">
              <a:buNone/>
            </a:pPr>
            <a:r>
              <a:rPr lang="ru-RU" sz="2400" dirty="0"/>
              <a:t>В нашем примере могут быть выделены, например, следующие смысловые фрагменты:</a:t>
            </a:r>
          </a:p>
          <a:p>
            <a:pPr marL="0" indent="0">
              <a:buNone/>
            </a:pPr>
            <a:r>
              <a:rPr lang="ru-RU" sz="2400" dirty="0"/>
              <a:t>1)	роль образования в XXI в.;</a:t>
            </a:r>
          </a:p>
          <a:p>
            <a:pPr marL="0" indent="0">
              <a:buNone/>
            </a:pPr>
            <a:r>
              <a:rPr lang="ru-RU" sz="2400" dirty="0"/>
              <a:t>2)	нравственная ответственность человека науки;</a:t>
            </a:r>
          </a:p>
          <a:p>
            <a:pPr marL="0" indent="0">
              <a:buNone/>
            </a:pPr>
            <a:r>
              <a:rPr lang="ru-RU" sz="2400" dirty="0"/>
              <a:t>3)	молодые годы – время учёбы;</a:t>
            </a:r>
          </a:p>
          <a:p>
            <a:pPr marL="0" indent="0">
              <a:buNone/>
            </a:pPr>
            <a:r>
              <a:rPr lang="ru-RU" sz="2400" dirty="0"/>
              <a:t>4)	уметь найти радость в учёбе.</a:t>
            </a:r>
          </a:p>
          <a:p>
            <a:pPr marL="0" indent="0">
              <a:buNone/>
            </a:pPr>
            <a:r>
              <a:rPr lang="ru-RU" sz="2400" dirty="0"/>
              <a:t>Возможны иные формулировки пунктов плана, не искажающие сути основной идеи фрагмента, и выделение дополнительных смысловых блоков.</a:t>
            </a:r>
          </a:p>
          <a:p>
            <a:pPr marL="0" indent="0">
              <a:buNone/>
            </a:pPr>
            <a:endParaRPr lang="ru-RU" dirty="0"/>
          </a:p>
        </p:txBody>
      </p:sp>
    </p:spTree>
    <p:extLst>
      <p:ext uri="{BB962C8B-B14F-4D97-AF65-F5344CB8AC3E}">
        <p14:creationId xmlns:p14="http://schemas.microsoft.com/office/powerpoint/2010/main" val="2930251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23925" y="295275"/>
            <a:ext cx="10887075" cy="6324600"/>
          </a:xfrm>
        </p:spPr>
        <p:txBody>
          <a:bodyPr>
            <a:normAutofit fontScale="92500" lnSpcReduction="20000"/>
          </a:bodyPr>
          <a:lstStyle/>
          <a:p>
            <a:pPr marL="0" indent="0" algn="just">
              <a:buNone/>
            </a:pPr>
            <a:r>
              <a:rPr lang="ru-RU" b="1" dirty="0">
                <a:solidFill>
                  <a:schemeClr val="accent6">
                    <a:lumMod val="75000"/>
                  </a:schemeClr>
                </a:solidFill>
              </a:rPr>
              <a:t>Задание 22 </a:t>
            </a:r>
            <a:r>
              <a:rPr lang="ru-RU" dirty="0"/>
              <a:t>предполагает </a:t>
            </a:r>
            <a:r>
              <a:rPr lang="ru-RU" b="1" dirty="0">
                <a:solidFill>
                  <a:schemeClr val="accent6">
                    <a:lumMod val="75000"/>
                  </a:schemeClr>
                </a:solidFill>
              </a:rPr>
              <a:t>извлечение информации, представленной в явном виде. </a:t>
            </a:r>
            <a:r>
              <a:rPr lang="ru-RU" dirty="0"/>
              <a:t>Требуемая информация может быть приведена в форме прямой цитаты из текста, причём могут быть опущены длинноты и подробности и приведён лишь узнаваемый фрагмент фразы. Информация может быть дана в форме близкого к тексту пересказа. Оба эти варианта выполнения задания равноправны.</a:t>
            </a:r>
          </a:p>
          <a:p>
            <a:pPr marL="0" indent="0">
              <a:buNone/>
            </a:pPr>
            <a:r>
              <a:rPr lang="ru-RU" dirty="0"/>
              <a:t>В нашем примере могут быть следующие элементы:</a:t>
            </a:r>
          </a:p>
          <a:p>
            <a:pPr marL="0" indent="0">
              <a:buNone/>
            </a:pPr>
            <a:r>
              <a:rPr lang="ru-RU" dirty="0"/>
              <a:t>1)	ответ на первый вопрос, например: человек будет вносить новые идеи, думать над тем, над чем не сможет думать машина; </a:t>
            </a:r>
          </a:p>
          <a:p>
            <a:pPr marL="0" indent="0">
              <a:buNone/>
            </a:pPr>
            <a:r>
              <a:rPr lang="ru-RU" dirty="0"/>
              <a:t>2)	ответ на второй вопрос, например: </a:t>
            </a:r>
          </a:p>
          <a:p>
            <a:pPr marL="0" indent="0">
              <a:buNone/>
            </a:pPr>
            <a:r>
              <a:rPr lang="ru-RU" dirty="0"/>
              <a:t>–	общая интеллигентность человека;</a:t>
            </a:r>
          </a:p>
          <a:p>
            <a:pPr marL="0" indent="0">
              <a:buNone/>
            </a:pPr>
            <a:r>
              <a:rPr lang="ru-RU" dirty="0"/>
              <a:t>–	способность создавать новое;</a:t>
            </a:r>
          </a:p>
          <a:p>
            <a:pPr marL="0" indent="0">
              <a:buNone/>
            </a:pPr>
            <a:r>
              <a:rPr lang="ru-RU" dirty="0"/>
              <a:t>–	нравственная ответственность;</a:t>
            </a:r>
          </a:p>
          <a:p>
            <a:pPr marL="0" indent="0">
              <a:buNone/>
            </a:pPr>
            <a:r>
              <a:rPr lang="ru-RU" dirty="0"/>
              <a:t>(Ответ на второй вопрос засчитывается только в случае указания двух и более качеств из упомянутых в тексте.)</a:t>
            </a:r>
          </a:p>
          <a:p>
            <a:pPr marL="0" indent="0">
              <a:buNone/>
            </a:pPr>
            <a:r>
              <a:rPr lang="ru-RU" dirty="0"/>
              <a:t>3)	ответ на третий вопрос, например: </a:t>
            </a:r>
          </a:p>
          <a:p>
            <a:pPr marL="0" indent="0">
              <a:buNone/>
            </a:pPr>
            <a:r>
              <a:rPr lang="ru-RU" dirty="0"/>
              <a:t>–	знания всё растут и усложняются;</a:t>
            </a:r>
          </a:p>
          <a:p>
            <a:pPr marL="0" indent="0">
              <a:buNone/>
            </a:pPr>
            <a:r>
              <a:rPr lang="ru-RU" dirty="0"/>
              <a:t>–	именно в молодости ум человека наиболее восприимчив.</a:t>
            </a:r>
          </a:p>
          <a:p>
            <a:pPr marL="0" indent="0">
              <a:buNone/>
            </a:pPr>
            <a:r>
              <a:rPr lang="ru-RU" dirty="0"/>
              <a:t>(Ответ на третий вопрос засчитывается только в случае указания двух причин.)</a:t>
            </a:r>
          </a:p>
          <a:p>
            <a:pPr marL="0" indent="0">
              <a:buNone/>
            </a:pPr>
            <a:r>
              <a:rPr lang="ru-RU" sz="2600" b="1" dirty="0">
                <a:solidFill>
                  <a:srgbClr val="21C5EB"/>
                </a:solidFill>
              </a:rPr>
              <a:t>Элементы ответа могут быть представлены как в форме цитаты, так и в форме сжатого воспроизведения основных идей соответствующих фрагментов текста.</a:t>
            </a:r>
          </a:p>
          <a:p>
            <a:pPr marL="0" indent="0">
              <a:buNone/>
            </a:pPr>
            <a:endParaRPr lang="ru-RU" dirty="0"/>
          </a:p>
        </p:txBody>
      </p:sp>
    </p:spTree>
    <p:extLst>
      <p:ext uri="{BB962C8B-B14F-4D97-AF65-F5344CB8AC3E}">
        <p14:creationId xmlns:p14="http://schemas.microsoft.com/office/powerpoint/2010/main" val="2629311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1125" y="314325"/>
            <a:ext cx="9601200" cy="609600"/>
          </a:xfrm>
        </p:spPr>
        <p:txBody>
          <a:bodyPr>
            <a:normAutofit fontScale="90000"/>
          </a:bodyPr>
          <a:lstStyle/>
          <a:p>
            <a:r>
              <a:rPr lang="ru-RU" b="1" dirty="0">
                <a:solidFill>
                  <a:schemeClr val="accent6">
                    <a:lumMod val="75000"/>
                  </a:schemeClr>
                </a:solidFill>
              </a:rPr>
              <a:t>Задание 23 </a:t>
            </a:r>
          </a:p>
        </p:txBody>
      </p:sp>
      <p:sp>
        <p:nvSpPr>
          <p:cNvPr id="3" name="Объект 2"/>
          <p:cNvSpPr>
            <a:spLocks noGrp="1"/>
          </p:cNvSpPr>
          <p:nvPr>
            <p:ph idx="1"/>
          </p:nvPr>
        </p:nvSpPr>
        <p:spPr>
          <a:xfrm>
            <a:off x="942975" y="1038225"/>
            <a:ext cx="10801350" cy="5572125"/>
          </a:xfrm>
        </p:spPr>
        <p:txBody>
          <a:bodyPr>
            <a:normAutofit fontScale="92500"/>
          </a:bodyPr>
          <a:lstStyle/>
          <a:p>
            <a:pPr marL="0" indent="0" algn="just">
              <a:buNone/>
            </a:pPr>
            <a:r>
              <a:rPr lang="ru-RU" sz="2800" dirty="0"/>
              <a:t>	</a:t>
            </a:r>
            <a:r>
              <a:rPr lang="ru-RU" sz="2800" dirty="0">
                <a:solidFill>
                  <a:srgbClr val="21C5EB"/>
                </a:solidFill>
              </a:rPr>
              <a:t>П</a:t>
            </a:r>
            <a:r>
              <a:rPr lang="ru-RU" sz="2800" dirty="0" smtClean="0">
                <a:solidFill>
                  <a:srgbClr val="21C5EB"/>
                </a:solidFill>
              </a:rPr>
              <a:t>редполагает </a:t>
            </a:r>
            <a:r>
              <a:rPr lang="ru-RU" sz="2800" dirty="0">
                <a:solidFill>
                  <a:srgbClr val="21C5EB"/>
                </a:solidFill>
              </a:rPr>
              <a:t>выход за рамки содержания текста и привлечение контекстных знаний обществоведческого курса, фактов общественной жизни или личного социального опыта выпускника.</a:t>
            </a:r>
          </a:p>
          <a:p>
            <a:pPr marL="0" indent="0" algn="just">
              <a:buNone/>
            </a:pPr>
            <a:r>
              <a:rPr lang="ru-RU" sz="2800" dirty="0" smtClean="0"/>
              <a:t>	Какие </a:t>
            </a:r>
            <a:r>
              <a:rPr lang="ru-RU" sz="2800" dirty="0"/>
              <a:t>требования предъявляются к выполнению подобных заданий? </a:t>
            </a:r>
            <a:endParaRPr lang="ru-RU" sz="2800" dirty="0" smtClean="0"/>
          </a:p>
          <a:p>
            <a:pPr marL="0" indent="0" algn="just">
              <a:buNone/>
            </a:pPr>
            <a:r>
              <a:rPr lang="ru-RU" sz="2800" dirty="0"/>
              <a:t>	</a:t>
            </a:r>
            <a:r>
              <a:rPr lang="ru-RU" sz="2800" dirty="0" smtClean="0"/>
              <a:t>Во-первых</a:t>
            </a:r>
            <a:r>
              <a:rPr lang="ru-RU" sz="2800" dirty="0"/>
              <a:t>, точность и корректность приводимых фактов (социальных фактов или моделей социальных ситуаций), их соответствие приведённым в задании теоретическим положениям.</a:t>
            </a:r>
          </a:p>
          <a:p>
            <a:pPr marL="0" indent="0" algn="just">
              <a:buNone/>
            </a:pPr>
            <a:r>
              <a:rPr lang="ru-RU" sz="2800" dirty="0" smtClean="0"/>
              <a:t>	Во-вторых</a:t>
            </a:r>
            <a:r>
              <a:rPr lang="ru-RU" sz="2800" dirty="0"/>
              <a:t>, наличие рассуждений, конкретизирующих сущность приведённого в задании теоретического положения, логическая и содержательная корректность этих рассуждений. В-третьих, корректность отражения в рассуждениях и фактах связей различного типа.</a:t>
            </a:r>
          </a:p>
          <a:p>
            <a:pPr marL="0" indent="0">
              <a:buNone/>
            </a:pPr>
            <a:endParaRPr lang="ru-RU" dirty="0"/>
          </a:p>
        </p:txBody>
      </p:sp>
    </p:spTree>
    <p:extLst>
      <p:ext uri="{BB962C8B-B14F-4D97-AF65-F5344CB8AC3E}">
        <p14:creationId xmlns:p14="http://schemas.microsoft.com/office/powerpoint/2010/main" val="871502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5375" y="323850"/>
            <a:ext cx="10753725" cy="6248400"/>
          </a:xfrm>
        </p:spPr>
        <p:txBody>
          <a:bodyPr>
            <a:normAutofit lnSpcReduction="10000"/>
          </a:bodyPr>
          <a:lstStyle/>
          <a:p>
            <a:pPr marL="0" indent="0">
              <a:buNone/>
            </a:pPr>
            <a:r>
              <a:rPr lang="ru-RU" dirty="0" smtClean="0"/>
              <a:t>	</a:t>
            </a:r>
          </a:p>
          <a:p>
            <a:pPr marL="0" indent="0">
              <a:buNone/>
            </a:pPr>
            <a:r>
              <a:rPr lang="ru-RU" sz="2800" dirty="0"/>
              <a:t>	</a:t>
            </a:r>
            <a:r>
              <a:rPr lang="ru-RU" sz="2800" b="1" dirty="0">
                <a:solidFill>
                  <a:srgbClr val="21C5EB"/>
                </a:solidFill>
              </a:rPr>
              <a:t>В нашем примере в правильном ответе должны быть следующие элементы:</a:t>
            </a:r>
          </a:p>
          <a:p>
            <a:pPr marL="0" indent="0">
              <a:buNone/>
            </a:pPr>
            <a:r>
              <a:rPr lang="ru-RU" sz="2800" dirty="0"/>
              <a:t>1)	ответ на вопрос: автор рекомендует «умные» формы отдыха и развлечений, способные также чему-то научить, развить в нас способности, которые понадобятся в жизни;</a:t>
            </a:r>
          </a:p>
          <a:p>
            <a:pPr marL="0" indent="0">
              <a:buNone/>
            </a:pPr>
            <a:r>
              <a:rPr lang="ru-RU" sz="2800" dirty="0"/>
              <a:t>2)	два примера с указанием качеств, допустим:</a:t>
            </a:r>
          </a:p>
          <a:p>
            <a:pPr marL="0" indent="0">
              <a:buNone/>
            </a:pPr>
            <a:r>
              <a:rPr lang="ru-RU" sz="2800" dirty="0" smtClean="0"/>
              <a:t> - занятия </a:t>
            </a:r>
            <a:r>
              <a:rPr lang="ru-RU" sz="2800" dirty="0"/>
              <a:t>в спортивной секции развивают силу, ловкость, волевые качества, умения взаимодействовать с партнёрами и соперниками;</a:t>
            </a:r>
          </a:p>
          <a:p>
            <a:pPr marL="0" indent="0">
              <a:buNone/>
            </a:pPr>
            <a:r>
              <a:rPr lang="ru-RU" sz="2800" dirty="0" smtClean="0"/>
              <a:t>- чтение </a:t>
            </a:r>
            <a:r>
              <a:rPr lang="ru-RU" sz="2800" dirty="0"/>
              <a:t>художественных произведений развивает воображение, чувство сопереживания; расширяет представления о мире и человеке.</a:t>
            </a:r>
          </a:p>
          <a:p>
            <a:pPr marL="0" indent="0">
              <a:buNone/>
            </a:pPr>
            <a:r>
              <a:rPr lang="ru-RU" sz="2800" dirty="0"/>
              <a:t>Элементы ответа могут быть приведены в иных, близких по смыслу формулировках.</a:t>
            </a:r>
          </a:p>
          <a:p>
            <a:pPr marL="0" indent="0">
              <a:buNone/>
            </a:pPr>
            <a:endParaRPr lang="ru-RU" dirty="0"/>
          </a:p>
        </p:txBody>
      </p:sp>
    </p:spTree>
    <p:extLst>
      <p:ext uri="{BB962C8B-B14F-4D97-AF65-F5344CB8AC3E}">
        <p14:creationId xmlns:p14="http://schemas.microsoft.com/office/powerpoint/2010/main" val="783977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95250"/>
            <a:ext cx="9601200" cy="619125"/>
          </a:xfrm>
        </p:spPr>
        <p:txBody>
          <a:bodyPr>
            <a:normAutofit fontScale="90000"/>
          </a:bodyPr>
          <a:lstStyle/>
          <a:p>
            <a:r>
              <a:rPr lang="ru-RU" b="1" dirty="0">
                <a:solidFill>
                  <a:schemeClr val="accent6">
                    <a:lumMod val="75000"/>
                  </a:schemeClr>
                </a:solidFill>
              </a:rPr>
              <a:t>Задание 24 </a:t>
            </a:r>
          </a:p>
        </p:txBody>
      </p:sp>
      <p:sp>
        <p:nvSpPr>
          <p:cNvPr id="3" name="Объект 2"/>
          <p:cNvSpPr>
            <a:spLocks noGrp="1"/>
          </p:cNvSpPr>
          <p:nvPr>
            <p:ph idx="1"/>
          </p:nvPr>
        </p:nvSpPr>
        <p:spPr>
          <a:xfrm>
            <a:off x="971549" y="1133475"/>
            <a:ext cx="10848975" cy="5438775"/>
          </a:xfrm>
        </p:spPr>
        <p:txBody>
          <a:bodyPr>
            <a:normAutofit fontScale="92500" lnSpcReduction="10000"/>
          </a:bodyPr>
          <a:lstStyle/>
          <a:p>
            <a:pPr marL="530352" lvl="1" indent="0" algn="just">
              <a:buNone/>
            </a:pPr>
            <a:r>
              <a:rPr lang="ru-RU" sz="2800" dirty="0" smtClean="0"/>
              <a:t>	</a:t>
            </a:r>
            <a:r>
              <a:rPr lang="ru-RU" sz="2800" dirty="0" smtClean="0">
                <a:solidFill>
                  <a:srgbClr val="00B0F0"/>
                </a:solidFill>
              </a:rPr>
              <a:t>Предполагает </a:t>
            </a:r>
            <a:r>
              <a:rPr lang="ru-RU" sz="2800" dirty="0">
                <a:solidFill>
                  <a:srgbClr val="00B0F0"/>
                </a:solidFill>
              </a:rPr>
              <a:t>формулирование и аргументацию участником экзамена собственного суждения по актуальному проблемному вопросу общественной жизни. Данное задание непосредственно связано с содержанием текста, но оно требует рассматривать текст в ином ракурсе.</a:t>
            </a:r>
          </a:p>
          <a:p>
            <a:pPr marL="530352" lvl="1" indent="0" algn="just">
              <a:buNone/>
            </a:pPr>
            <a:r>
              <a:rPr lang="ru-RU" sz="2800" dirty="0"/>
              <a:t>Могут быть приведены следующие аргументы (объяснения):</a:t>
            </a:r>
          </a:p>
          <a:p>
            <a:pPr marL="530352" lvl="1" indent="0" algn="just">
              <a:buNone/>
            </a:pPr>
            <a:r>
              <a:rPr lang="ru-RU" sz="2800" dirty="0"/>
              <a:t>1)	в современном мире знания очень быстро устаревают, поэтому приходится их постоянно пополнять, корректировать;</a:t>
            </a:r>
          </a:p>
          <a:p>
            <a:pPr marL="530352" lvl="1" indent="0" algn="just">
              <a:buNone/>
            </a:pPr>
            <a:r>
              <a:rPr lang="ru-RU" sz="2800" dirty="0"/>
              <a:t>2)	современные люди часто меняют работу, поэтому приходится постоянно осваивать новую информацию, виды деятельности.</a:t>
            </a:r>
          </a:p>
          <a:p>
            <a:pPr marL="530352" lvl="1" indent="0" algn="just">
              <a:buNone/>
            </a:pPr>
            <a:r>
              <a:rPr lang="ru-RU" sz="2800" dirty="0"/>
              <a:t>Могут быть приведены другие аргументы (объяснения).</a:t>
            </a:r>
          </a:p>
          <a:p>
            <a:pPr marL="530352" lvl="1" indent="0" algn="just">
              <a:buNone/>
            </a:pPr>
            <a:r>
              <a:rPr lang="ru-RU" sz="2800" dirty="0">
                <a:solidFill>
                  <a:srgbClr val="00B0F0"/>
                </a:solidFill>
              </a:rPr>
              <a:t>По сути, объектом оценивания здесь являются приведённые обучающимся аргументы – их ясность, логичность, опора на обществоведческие знания и содержание текста.</a:t>
            </a:r>
          </a:p>
          <a:p>
            <a:pPr marL="530352" lvl="1" indent="0">
              <a:buNone/>
            </a:pPr>
            <a:endParaRPr lang="ru-RU" dirty="0"/>
          </a:p>
        </p:txBody>
      </p:sp>
    </p:spTree>
    <p:extLst>
      <p:ext uri="{BB962C8B-B14F-4D97-AF65-F5344CB8AC3E}">
        <p14:creationId xmlns:p14="http://schemas.microsoft.com/office/powerpoint/2010/main" val="1212417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695325"/>
            <a:ext cx="10363200" cy="5724525"/>
          </a:xfrm>
        </p:spPr>
        <p:txBody>
          <a:bodyPr/>
          <a:lstStyle/>
          <a:p>
            <a:pPr marL="0" indent="0">
              <a:buNone/>
            </a:pPr>
            <a:r>
              <a:rPr lang="ru-RU" sz="3200" b="1" dirty="0">
                <a:solidFill>
                  <a:schemeClr val="accent6">
                    <a:lumMod val="75000"/>
                  </a:schemeClr>
                </a:solidFill>
              </a:rPr>
              <a:t>Внимание! </a:t>
            </a:r>
            <a:endParaRPr lang="ru-RU" sz="3200" b="1" dirty="0" smtClean="0">
              <a:solidFill>
                <a:schemeClr val="accent6">
                  <a:lumMod val="75000"/>
                </a:schemeClr>
              </a:solidFill>
            </a:endParaRPr>
          </a:p>
          <a:p>
            <a:pPr marL="0" indent="0" algn="just">
              <a:buNone/>
            </a:pPr>
            <a:r>
              <a:rPr lang="ru-RU" sz="3200" dirty="0" smtClean="0"/>
              <a:t>При </a:t>
            </a:r>
            <a:r>
              <a:rPr lang="ru-RU" sz="3200" dirty="0"/>
              <a:t>выставлении баллов за выполнение задания в Протокол проверки развернутых ответов следует иметь в виду следующее.</a:t>
            </a:r>
          </a:p>
          <a:p>
            <a:pPr marL="0" indent="0" algn="just">
              <a:buNone/>
            </a:pPr>
            <a:r>
              <a:rPr lang="ru-RU" sz="3200" dirty="0"/>
              <a:t>Если экзаменуемый </a:t>
            </a:r>
            <a:r>
              <a:rPr lang="ru-RU" sz="3200" b="1" dirty="0">
                <a:solidFill>
                  <a:srgbClr val="21C5EB"/>
                </a:solidFill>
              </a:rPr>
              <a:t>не приступал к выполнению задания </a:t>
            </a:r>
            <a:r>
              <a:rPr lang="ru-RU" sz="3200" dirty="0"/>
              <a:t>(ответ на задание в принципе отсутствует или отмечен номер задания, но нет никаких иных записей), </a:t>
            </a:r>
            <a:endParaRPr lang="ru-RU" sz="3200" dirty="0" smtClean="0"/>
          </a:p>
          <a:p>
            <a:pPr marL="0" indent="0" algn="just">
              <a:buNone/>
            </a:pPr>
            <a:r>
              <a:rPr lang="ru-RU" sz="3200" b="1" dirty="0" smtClean="0">
                <a:solidFill>
                  <a:srgbClr val="21C5EB"/>
                </a:solidFill>
              </a:rPr>
              <a:t>эксперт </a:t>
            </a:r>
            <a:r>
              <a:rPr lang="ru-RU" sz="3200" b="1" dirty="0">
                <a:solidFill>
                  <a:srgbClr val="21C5EB"/>
                </a:solidFill>
              </a:rPr>
              <a:t>ставит Х </a:t>
            </a:r>
            <a:r>
              <a:rPr lang="ru-RU" sz="3200" dirty="0"/>
              <a:t>в соответствующую колонку протокола</a:t>
            </a:r>
            <a:r>
              <a:rPr lang="ru-RU" sz="3200" dirty="0" smtClean="0"/>
              <a:t>.</a:t>
            </a:r>
          </a:p>
          <a:p>
            <a:pPr marL="0" indent="0" algn="just">
              <a:buNone/>
            </a:pPr>
            <a:r>
              <a:rPr lang="ru-RU" sz="3200" dirty="0" smtClean="0"/>
              <a:t> </a:t>
            </a:r>
            <a:r>
              <a:rPr lang="ru-RU" sz="3200" b="1" dirty="0">
                <a:solidFill>
                  <a:schemeClr val="accent6">
                    <a:lumMod val="75000"/>
                  </a:schemeClr>
                </a:solidFill>
              </a:rPr>
              <a:t>Если задание выполнено неправильно – 0.</a:t>
            </a:r>
          </a:p>
          <a:p>
            <a:pPr marL="0" indent="0">
              <a:buNone/>
            </a:pPr>
            <a:endParaRPr lang="ru-RU" dirty="0"/>
          </a:p>
        </p:txBody>
      </p:sp>
    </p:spTree>
    <p:extLst>
      <p:ext uri="{BB962C8B-B14F-4D97-AF65-F5344CB8AC3E}">
        <p14:creationId xmlns:p14="http://schemas.microsoft.com/office/powerpoint/2010/main" val="415392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52400"/>
            <a:ext cx="9601200" cy="1019175"/>
          </a:xfrm>
        </p:spPr>
        <p:txBody>
          <a:bodyPr>
            <a:normAutofit fontScale="90000"/>
          </a:bodyPr>
          <a:lstStyle/>
          <a:p>
            <a:r>
              <a:rPr lang="ru-RU" sz="2400" dirty="0"/>
              <a:t>	</a:t>
            </a:r>
            <a:r>
              <a:rPr lang="ru-RU" sz="2400" dirty="0" smtClean="0"/>
              <a:t> </a:t>
            </a:r>
            <a:r>
              <a:rPr lang="ru-RU" sz="2400" b="1" dirty="0">
                <a:solidFill>
                  <a:schemeClr val="accent6">
                    <a:lumMod val="75000"/>
                  </a:schemeClr>
                </a:solidFill>
              </a:rPr>
              <a:t>Система оценивания выполнения заданий с развёрнутым ответом: основные подходы, критерии и шкалы с примерами ответов экзаменуемых и комментариями</a:t>
            </a:r>
          </a:p>
        </p:txBody>
      </p:sp>
      <p:pic>
        <p:nvPicPr>
          <p:cNvPr id="4" name="Объект 3"/>
          <p:cNvPicPr>
            <a:picLocks noGrp="1" noChangeAspect="1"/>
          </p:cNvPicPr>
          <p:nvPr>
            <p:ph idx="1"/>
          </p:nvPr>
        </p:nvPicPr>
        <p:blipFill>
          <a:blip r:embed="rId2"/>
          <a:stretch>
            <a:fillRect/>
          </a:stretch>
        </p:blipFill>
        <p:spPr>
          <a:xfrm>
            <a:off x="3276600" y="1085850"/>
            <a:ext cx="6524625" cy="5657850"/>
          </a:xfrm>
          <a:prstGeom prst="rect">
            <a:avLst/>
          </a:prstGeom>
        </p:spPr>
      </p:pic>
    </p:spTree>
    <p:extLst>
      <p:ext uri="{BB962C8B-B14F-4D97-AF65-F5344CB8AC3E}">
        <p14:creationId xmlns:p14="http://schemas.microsoft.com/office/powerpoint/2010/main" val="4004267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23850"/>
            <a:ext cx="9601200" cy="828675"/>
          </a:xfrm>
        </p:spPr>
        <p:txBody>
          <a:bodyPr>
            <a:noAutofit/>
          </a:bodyPr>
          <a:lstStyle/>
          <a:p>
            <a:r>
              <a:rPr lang="ru-RU" sz="2800" b="1" dirty="0">
                <a:solidFill>
                  <a:srgbClr val="21C5EB"/>
                </a:solidFill>
              </a:rPr>
              <a:t>Рассмотрим примеры выполнения и оценивания работ обучающихся. </a:t>
            </a:r>
          </a:p>
        </p:txBody>
      </p:sp>
      <p:pic>
        <p:nvPicPr>
          <p:cNvPr id="4" name="Объект 3"/>
          <p:cNvPicPr>
            <a:picLocks noGrp="1" noChangeAspect="1"/>
          </p:cNvPicPr>
          <p:nvPr>
            <p:ph idx="1"/>
          </p:nvPr>
        </p:nvPicPr>
        <p:blipFill>
          <a:blip r:embed="rId2"/>
          <a:stretch>
            <a:fillRect/>
          </a:stretch>
        </p:blipFill>
        <p:spPr>
          <a:xfrm>
            <a:off x="1371600" y="1356240"/>
            <a:ext cx="7515225" cy="1968895"/>
          </a:xfrm>
          <a:prstGeom prst="rect">
            <a:avLst/>
          </a:prstGeom>
        </p:spPr>
      </p:pic>
      <p:pic>
        <p:nvPicPr>
          <p:cNvPr id="6" name="Рисунок 5"/>
          <p:cNvPicPr>
            <a:picLocks noChangeAspect="1"/>
          </p:cNvPicPr>
          <p:nvPr/>
        </p:nvPicPr>
        <p:blipFill>
          <a:blip r:embed="rId3"/>
          <a:stretch>
            <a:fillRect/>
          </a:stretch>
        </p:blipFill>
        <p:spPr>
          <a:xfrm>
            <a:off x="1524001" y="3325135"/>
            <a:ext cx="7677150" cy="2867199"/>
          </a:xfrm>
          <a:prstGeom prst="rect">
            <a:avLst/>
          </a:prstGeom>
        </p:spPr>
      </p:pic>
    </p:spTree>
    <p:extLst>
      <p:ext uri="{BB962C8B-B14F-4D97-AF65-F5344CB8AC3E}">
        <p14:creationId xmlns:p14="http://schemas.microsoft.com/office/powerpoint/2010/main" val="267489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9700" y="466725"/>
            <a:ext cx="9601200" cy="3362325"/>
          </a:xfrm>
        </p:spPr>
        <p:txBody>
          <a:bodyPr/>
          <a:lstStyle/>
          <a:p>
            <a:pPr marL="0" indent="0">
              <a:buNone/>
            </a:pPr>
            <a:r>
              <a:rPr lang="ru-RU" dirty="0" smtClean="0"/>
              <a:t>	</a:t>
            </a:r>
            <a:endParaRPr lang="ru-RU" dirty="0"/>
          </a:p>
        </p:txBody>
      </p:sp>
      <p:pic>
        <p:nvPicPr>
          <p:cNvPr id="4" name="Рисунок 3"/>
          <p:cNvPicPr>
            <a:picLocks noChangeAspect="1"/>
          </p:cNvPicPr>
          <p:nvPr/>
        </p:nvPicPr>
        <p:blipFill>
          <a:blip r:embed="rId2"/>
          <a:stretch>
            <a:fillRect/>
          </a:stretch>
        </p:blipFill>
        <p:spPr>
          <a:xfrm>
            <a:off x="1895838" y="790949"/>
            <a:ext cx="9990504" cy="1952251"/>
          </a:xfrm>
          <a:prstGeom prst="rect">
            <a:avLst/>
          </a:prstGeom>
        </p:spPr>
      </p:pic>
      <p:pic>
        <p:nvPicPr>
          <p:cNvPr id="5" name="Рисунок 4"/>
          <p:cNvPicPr>
            <a:picLocks noChangeAspect="1"/>
          </p:cNvPicPr>
          <p:nvPr/>
        </p:nvPicPr>
        <p:blipFill>
          <a:blip r:embed="rId3"/>
          <a:stretch>
            <a:fillRect/>
          </a:stretch>
        </p:blipFill>
        <p:spPr>
          <a:xfrm>
            <a:off x="1895838" y="3191062"/>
            <a:ext cx="10085360" cy="1275976"/>
          </a:xfrm>
          <a:prstGeom prst="rect">
            <a:avLst/>
          </a:prstGeom>
        </p:spPr>
      </p:pic>
    </p:spTree>
    <p:extLst>
      <p:ext uri="{BB962C8B-B14F-4D97-AF65-F5344CB8AC3E}">
        <p14:creationId xmlns:p14="http://schemas.microsoft.com/office/powerpoint/2010/main" val="3347296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556920" y="495300"/>
            <a:ext cx="7468514" cy="5400675"/>
          </a:xfrm>
          <a:prstGeom prst="rect">
            <a:avLst/>
          </a:prstGeom>
        </p:spPr>
      </p:pic>
    </p:spTree>
    <p:extLst>
      <p:ext uri="{BB962C8B-B14F-4D97-AF65-F5344CB8AC3E}">
        <p14:creationId xmlns:p14="http://schemas.microsoft.com/office/powerpoint/2010/main" val="1316162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066800"/>
            <a:ext cx="9601200" cy="4800600"/>
          </a:xfrm>
        </p:spPr>
        <p:txBody>
          <a:bodyPr>
            <a:normAutofit/>
          </a:bodyPr>
          <a:lstStyle/>
          <a:p>
            <a:pPr marL="152400" lvl="0" indent="0">
              <a:lnSpc>
                <a:spcPts val="2375"/>
              </a:lnSpc>
              <a:spcBef>
                <a:spcPts val="2700"/>
              </a:spcBef>
              <a:spcAft>
                <a:spcPts val="0"/>
              </a:spcAft>
              <a:buNone/>
            </a:pPr>
            <a:endParaRPr lang="ru-RU" sz="2800" b="1" i="1" dirty="0">
              <a:solidFill>
                <a:srgbClr val="000000"/>
              </a:solidFill>
              <a:ea typeface="Times New Roman" panose="02020603050405020304" pitchFamily="18" charset="0"/>
              <a:cs typeface="Arial" panose="020B0604020202020204" pitchFamily="34" charset="0"/>
            </a:endParaRPr>
          </a:p>
          <a:p>
            <a:pPr marL="152400" lvl="0" indent="0">
              <a:lnSpc>
                <a:spcPts val="2375"/>
              </a:lnSpc>
              <a:spcBef>
                <a:spcPts val="2700"/>
              </a:spcBef>
              <a:spcAft>
                <a:spcPts val="0"/>
              </a:spcAft>
              <a:buNone/>
            </a:pPr>
            <a:r>
              <a:rPr lang="ru-RU" sz="2800" b="1" i="1" dirty="0" smtClean="0">
                <a:solidFill>
                  <a:srgbClr val="000000"/>
                </a:solidFill>
                <a:ea typeface="Times New Roman" panose="02020603050405020304" pitchFamily="18" charset="0"/>
                <a:cs typeface="Arial" panose="020B0604020202020204" pitchFamily="34" charset="0"/>
              </a:rPr>
              <a:t>Содержание </a:t>
            </a:r>
            <a:r>
              <a:rPr lang="ru-RU" sz="2800" b="1" i="1" dirty="0">
                <a:solidFill>
                  <a:srgbClr val="000000"/>
                </a:solidFill>
                <a:ea typeface="Times New Roman" panose="02020603050405020304" pitchFamily="18" charset="0"/>
                <a:cs typeface="Arial" panose="020B0604020202020204" pitchFamily="34" charset="0"/>
              </a:rPr>
              <a:t>заданий для проведения контрольной работы</a:t>
            </a:r>
            <a:r>
              <a:rPr lang="ru-RU" sz="2800" b="1" i="1" dirty="0" smtClean="0">
                <a:solidFill>
                  <a:srgbClr val="000000"/>
                </a:solidFill>
                <a:ea typeface="Times New Roman" panose="02020603050405020304" pitchFamily="18" charset="0"/>
                <a:cs typeface="Arial" panose="020B0604020202020204" pitchFamily="34" charset="0"/>
              </a:rPr>
              <a:t>:</a:t>
            </a:r>
            <a:endParaRPr lang="ru-RU" sz="2800" b="1" i="1" dirty="0">
              <a:solidFill>
                <a:prstClr val="black"/>
              </a:solidFill>
              <a:ea typeface="Times New Roman" panose="02020603050405020304" pitchFamily="18" charset="0"/>
            </a:endParaRPr>
          </a:p>
          <a:p>
            <a:pPr marL="152400" lvl="0" indent="-469900" algn="just">
              <a:lnSpc>
                <a:spcPts val="2375"/>
              </a:lnSpc>
              <a:spcBef>
                <a:spcPts val="1200"/>
              </a:spcBef>
              <a:spcAft>
                <a:spcPts val="0"/>
              </a:spcAft>
              <a:buNone/>
            </a:pPr>
            <a:r>
              <a:rPr lang="ru-RU" sz="2800" dirty="0">
                <a:solidFill>
                  <a:srgbClr val="000000"/>
                </a:solidFill>
                <a:ea typeface="Times New Roman" panose="02020603050405020304" pitchFamily="18" charset="0"/>
                <a:cs typeface="Arial" panose="020B0604020202020204" pitchFamily="34" charset="0"/>
              </a:rPr>
              <a:t>-будет соответствовать документам, определяющим структуру и содержание контрольных измерительных материалов основного государственного экзамена 2021 года по </a:t>
            </a:r>
            <a:r>
              <a:rPr lang="ru-RU" sz="2800" dirty="0" smtClean="0">
                <a:solidFill>
                  <a:srgbClr val="000000"/>
                </a:solidFill>
                <a:ea typeface="Times New Roman" panose="02020603050405020304" pitchFamily="18" charset="0"/>
                <a:cs typeface="Arial" panose="020B0604020202020204" pitchFamily="34" charset="0"/>
              </a:rPr>
              <a:t>обществознанию.</a:t>
            </a:r>
          </a:p>
          <a:p>
            <a:pPr marL="152400" lvl="0" indent="-469900" algn="just">
              <a:lnSpc>
                <a:spcPts val="2375"/>
              </a:lnSpc>
              <a:spcBef>
                <a:spcPts val="1200"/>
              </a:spcBef>
              <a:spcAft>
                <a:spcPts val="0"/>
              </a:spcAft>
              <a:buNone/>
            </a:pPr>
            <a:endParaRPr lang="ru-RU" sz="2800" dirty="0">
              <a:solidFill>
                <a:prstClr val="black"/>
              </a:solidFill>
              <a:ea typeface="Times New Roman" panose="02020603050405020304" pitchFamily="18" charset="0"/>
            </a:endParaRPr>
          </a:p>
          <a:p>
            <a:pPr marL="152400" lvl="0" indent="-469900" algn="just">
              <a:lnSpc>
                <a:spcPts val="2375"/>
              </a:lnSpc>
              <a:spcBef>
                <a:spcPts val="0"/>
              </a:spcBef>
              <a:spcAft>
                <a:spcPts val="0"/>
              </a:spcAft>
              <a:buNone/>
            </a:pPr>
            <a:r>
              <a:rPr lang="ru-RU" sz="2800" dirty="0">
                <a:solidFill>
                  <a:srgbClr val="000000"/>
                </a:solidFill>
                <a:ea typeface="Times New Roman" panose="02020603050405020304" pitchFamily="18" charset="0"/>
                <a:cs typeface="Arial" panose="020B0604020202020204" pitchFamily="34" charset="0"/>
              </a:rPr>
              <a:t>-можно ознакомиться на официальном сайте федерального государственного научного бюджетного учреждения "Федеральный институт педагогических измерений</a:t>
            </a:r>
            <a:r>
              <a:rPr lang="ru-RU"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RU" sz="2800" dirty="0">
              <a:solidFill>
                <a:prstClr val="black"/>
              </a:solidFill>
              <a:latin typeface="Arial" panose="020B0604020202020204" pitchFamily="34" charset="0"/>
              <a:ea typeface="Times New Roman" panose="02020603050405020304" pitchFamily="18" charset="0"/>
            </a:endParaRPr>
          </a:p>
          <a:p>
            <a:r>
              <a:rPr lang="en-US" sz="2800" dirty="0">
                <a:solidFill>
                  <a:schemeClr val="accent6">
                    <a:lumMod val="75000"/>
                  </a:schemeClr>
                </a:solidFill>
                <a:hlinkClick r:id="rId2"/>
              </a:rPr>
              <a:t>https://fipi.ru</a:t>
            </a:r>
            <a:r>
              <a:rPr lang="en-US" sz="2800" dirty="0" smtClean="0">
                <a:solidFill>
                  <a:schemeClr val="accent6">
                    <a:lumMod val="75000"/>
                  </a:schemeClr>
                </a:solidFill>
                <a:hlinkClick r:id="rId2"/>
              </a:rPr>
              <a:t>/</a:t>
            </a:r>
            <a:endParaRPr lang="ru-RU" sz="2800" dirty="0" smtClean="0">
              <a:solidFill>
                <a:schemeClr val="accent6">
                  <a:lumMod val="75000"/>
                </a:schemeClr>
              </a:solidFill>
            </a:endParaRPr>
          </a:p>
          <a:p>
            <a:endParaRPr lang="ru-RU" dirty="0"/>
          </a:p>
        </p:txBody>
      </p:sp>
    </p:spTree>
    <p:extLst>
      <p:ext uri="{BB962C8B-B14F-4D97-AF65-F5344CB8AC3E}">
        <p14:creationId xmlns:p14="http://schemas.microsoft.com/office/powerpoint/2010/main" val="3443823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077296" y="326392"/>
            <a:ext cx="7352579" cy="5714398"/>
          </a:xfrm>
          <a:prstGeom prst="rect">
            <a:avLst/>
          </a:prstGeom>
        </p:spPr>
      </p:pic>
    </p:spTree>
    <p:extLst>
      <p:ext uri="{BB962C8B-B14F-4D97-AF65-F5344CB8AC3E}">
        <p14:creationId xmlns:p14="http://schemas.microsoft.com/office/powerpoint/2010/main" val="1537420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3124563" y="-353220"/>
            <a:ext cx="5942874" cy="7564440"/>
          </a:xfrm>
          <a:prstGeom prst="rect">
            <a:avLst/>
          </a:prstGeom>
        </p:spPr>
      </p:pic>
    </p:spTree>
    <p:extLst>
      <p:ext uri="{BB962C8B-B14F-4D97-AF65-F5344CB8AC3E}">
        <p14:creationId xmlns:p14="http://schemas.microsoft.com/office/powerpoint/2010/main" val="710708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095500" y="857250"/>
            <a:ext cx="9048750" cy="5352235"/>
          </a:xfrm>
          <a:prstGeom prst="rect">
            <a:avLst/>
          </a:prstGeom>
        </p:spPr>
      </p:pic>
    </p:spTree>
    <p:extLst>
      <p:ext uri="{BB962C8B-B14F-4D97-AF65-F5344CB8AC3E}">
        <p14:creationId xmlns:p14="http://schemas.microsoft.com/office/powerpoint/2010/main" val="421930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90650" y="904875"/>
            <a:ext cx="9601200" cy="5343525"/>
          </a:xfrm>
        </p:spPr>
        <p:txBody>
          <a:bodyPr/>
          <a:lstStyle/>
          <a:p>
            <a:pPr marL="0" indent="0">
              <a:buNone/>
            </a:pPr>
            <a:r>
              <a:rPr lang="ru-RU" dirty="0" smtClean="0"/>
              <a:t> </a:t>
            </a:r>
            <a:endParaRPr lang="ru-RU" dirty="0"/>
          </a:p>
        </p:txBody>
      </p:sp>
      <p:pic>
        <p:nvPicPr>
          <p:cNvPr id="4" name="Рисунок 3"/>
          <p:cNvPicPr>
            <a:picLocks noChangeAspect="1"/>
          </p:cNvPicPr>
          <p:nvPr/>
        </p:nvPicPr>
        <p:blipFill>
          <a:blip r:embed="rId2"/>
          <a:stretch>
            <a:fillRect/>
          </a:stretch>
        </p:blipFill>
        <p:spPr>
          <a:xfrm>
            <a:off x="2505075" y="904875"/>
            <a:ext cx="8520525" cy="5143499"/>
          </a:xfrm>
          <a:prstGeom prst="rect">
            <a:avLst/>
          </a:prstGeom>
        </p:spPr>
      </p:pic>
    </p:spTree>
    <p:extLst>
      <p:ext uri="{BB962C8B-B14F-4D97-AF65-F5344CB8AC3E}">
        <p14:creationId xmlns:p14="http://schemas.microsoft.com/office/powerpoint/2010/main" val="1877054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599" y="438150"/>
            <a:ext cx="10315575" cy="6076950"/>
          </a:xfrm>
        </p:spPr>
        <p:txBody>
          <a:bodyPr/>
          <a:lstStyle/>
          <a:p>
            <a:pPr marL="0" indent="0">
              <a:buNone/>
            </a:pPr>
            <a:r>
              <a:rPr lang="ru-RU" dirty="0" smtClean="0"/>
              <a:t>	</a:t>
            </a:r>
          </a:p>
          <a:p>
            <a:pPr marL="0" indent="0">
              <a:buNone/>
            </a:pPr>
            <a:r>
              <a:rPr lang="ru-RU" dirty="0"/>
              <a:t>	</a:t>
            </a:r>
          </a:p>
        </p:txBody>
      </p:sp>
      <p:pic>
        <p:nvPicPr>
          <p:cNvPr id="4" name="Рисунок 3"/>
          <p:cNvPicPr>
            <a:picLocks noChangeAspect="1"/>
          </p:cNvPicPr>
          <p:nvPr/>
        </p:nvPicPr>
        <p:blipFill>
          <a:blip r:embed="rId2"/>
          <a:stretch>
            <a:fillRect/>
          </a:stretch>
        </p:blipFill>
        <p:spPr>
          <a:xfrm>
            <a:off x="2477358" y="723900"/>
            <a:ext cx="7981092" cy="5314989"/>
          </a:xfrm>
          <a:prstGeom prst="rect">
            <a:avLst/>
          </a:prstGeom>
        </p:spPr>
      </p:pic>
    </p:spTree>
    <p:extLst>
      <p:ext uri="{BB962C8B-B14F-4D97-AF65-F5344CB8AC3E}">
        <p14:creationId xmlns:p14="http://schemas.microsoft.com/office/powerpoint/2010/main" val="24573966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361950"/>
            <a:ext cx="10382250" cy="6248400"/>
          </a:xfrm>
        </p:spPr>
        <p:txBody>
          <a:bodyPr/>
          <a:lstStyle/>
          <a:p>
            <a:pPr marL="0" indent="0">
              <a:buNone/>
            </a:pPr>
            <a:r>
              <a:rPr lang="ru-RU" dirty="0" smtClean="0"/>
              <a:t>	</a:t>
            </a:r>
          </a:p>
          <a:p>
            <a:pPr marL="0" indent="0">
              <a:buNone/>
            </a:pPr>
            <a:r>
              <a:rPr lang="ru-RU" dirty="0"/>
              <a:t>	</a:t>
            </a:r>
          </a:p>
        </p:txBody>
      </p:sp>
      <p:pic>
        <p:nvPicPr>
          <p:cNvPr id="4" name="Рисунок 3"/>
          <p:cNvPicPr>
            <a:picLocks noChangeAspect="1"/>
          </p:cNvPicPr>
          <p:nvPr/>
        </p:nvPicPr>
        <p:blipFill>
          <a:blip r:embed="rId2"/>
          <a:stretch>
            <a:fillRect/>
          </a:stretch>
        </p:blipFill>
        <p:spPr>
          <a:xfrm>
            <a:off x="3054381" y="-49115"/>
            <a:ext cx="5422870" cy="7070529"/>
          </a:xfrm>
          <a:prstGeom prst="rect">
            <a:avLst/>
          </a:prstGeom>
        </p:spPr>
      </p:pic>
    </p:spTree>
    <p:extLst>
      <p:ext uri="{BB962C8B-B14F-4D97-AF65-F5344CB8AC3E}">
        <p14:creationId xmlns:p14="http://schemas.microsoft.com/office/powerpoint/2010/main" val="3591921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650" y="238125"/>
            <a:ext cx="10896600" cy="6315075"/>
          </a:xfrm>
        </p:spPr>
        <p:txBody>
          <a:bodyPr/>
          <a:lstStyle/>
          <a:p>
            <a:pPr marL="0" indent="0">
              <a:buNone/>
            </a:pPr>
            <a:r>
              <a:rPr lang="ru-RU" dirty="0" smtClean="0"/>
              <a:t>	</a:t>
            </a:r>
            <a:endParaRPr lang="ru-RU" dirty="0"/>
          </a:p>
        </p:txBody>
      </p:sp>
      <p:pic>
        <p:nvPicPr>
          <p:cNvPr id="4" name="Рисунок 3"/>
          <p:cNvPicPr>
            <a:picLocks noChangeAspect="1"/>
          </p:cNvPicPr>
          <p:nvPr/>
        </p:nvPicPr>
        <p:blipFill>
          <a:blip r:embed="rId2"/>
          <a:stretch>
            <a:fillRect/>
          </a:stretch>
        </p:blipFill>
        <p:spPr>
          <a:xfrm>
            <a:off x="2680757" y="238124"/>
            <a:ext cx="6830486" cy="6593351"/>
          </a:xfrm>
          <a:prstGeom prst="rect">
            <a:avLst/>
          </a:prstGeom>
        </p:spPr>
      </p:pic>
    </p:spTree>
    <p:extLst>
      <p:ext uri="{BB962C8B-B14F-4D97-AF65-F5344CB8AC3E}">
        <p14:creationId xmlns:p14="http://schemas.microsoft.com/office/powerpoint/2010/main" val="9504390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857500" y="809626"/>
            <a:ext cx="7258050" cy="3624128"/>
          </a:xfrm>
          <a:prstGeom prst="rect">
            <a:avLst/>
          </a:prstGeom>
        </p:spPr>
      </p:pic>
      <p:pic>
        <p:nvPicPr>
          <p:cNvPr id="5" name="Рисунок 4"/>
          <p:cNvPicPr>
            <a:picLocks noChangeAspect="1"/>
          </p:cNvPicPr>
          <p:nvPr/>
        </p:nvPicPr>
        <p:blipFill>
          <a:blip r:embed="rId3"/>
          <a:stretch>
            <a:fillRect/>
          </a:stretch>
        </p:blipFill>
        <p:spPr>
          <a:xfrm>
            <a:off x="3000375" y="4727895"/>
            <a:ext cx="6391005" cy="1859909"/>
          </a:xfrm>
          <a:prstGeom prst="rect">
            <a:avLst/>
          </a:prstGeom>
        </p:spPr>
      </p:pic>
    </p:spTree>
    <p:extLst>
      <p:ext uri="{BB962C8B-B14F-4D97-AF65-F5344CB8AC3E}">
        <p14:creationId xmlns:p14="http://schemas.microsoft.com/office/powerpoint/2010/main" val="10825691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789651" y="609600"/>
            <a:ext cx="5127047" cy="5734050"/>
          </a:xfrm>
          <a:prstGeom prst="rect">
            <a:avLst/>
          </a:prstGeom>
        </p:spPr>
      </p:pic>
    </p:spTree>
    <p:extLst>
      <p:ext uri="{BB962C8B-B14F-4D97-AF65-F5344CB8AC3E}">
        <p14:creationId xmlns:p14="http://schemas.microsoft.com/office/powerpoint/2010/main" val="145070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038475" y="695324"/>
            <a:ext cx="6457950" cy="5438775"/>
          </a:xfrm>
          <a:prstGeom prst="rect">
            <a:avLst/>
          </a:prstGeom>
        </p:spPr>
      </p:pic>
    </p:spTree>
    <p:extLst>
      <p:ext uri="{BB962C8B-B14F-4D97-AF65-F5344CB8AC3E}">
        <p14:creationId xmlns:p14="http://schemas.microsoft.com/office/powerpoint/2010/main" val="438106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8100" y="292100"/>
            <a:ext cx="9601200" cy="876300"/>
          </a:xfrm>
        </p:spPr>
        <p:txBody>
          <a:bodyPr>
            <a:normAutofit/>
          </a:bodyPr>
          <a:lstStyle/>
          <a:p>
            <a:r>
              <a:rPr lang="ru-RU" sz="3600" b="1" dirty="0"/>
              <a:t>Проведение и проверка контрольной работы</a:t>
            </a:r>
          </a:p>
        </p:txBody>
      </p:sp>
      <p:sp>
        <p:nvSpPr>
          <p:cNvPr id="3" name="Объект 2"/>
          <p:cNvSpPr>
            <a:spLocks noGrp="1"/>
          </p:cNvSpPr>
          <p:nvPr>
            <p:ph idx="1"/>
          </p:nvPr>
        </p:nvSpPr>
        <p:spPr>
          <a:xfrm>
            <a:off x="927100" y="990600"/>
            <a:ext cx="10871200" cy="5511800"/>
          </a:xfrm>
        </p:spPr>
        <p:txBody>
          <a:bodyPr>
            <a:normAutofit fontScale="92500"/>
          </a:bodyPr>
          <a:lstStyle/>
          <a:p>
            <a:pPr marL="0" indent="0" algn="just">
              <a:buNone/>
            </a:pPr>
            <a:r>
              <a:rPr lang="ru-RU" sz="2400" dirty="0" smtClean="0"/>
              <a:t>	Задания </a:t>
            </a:r>
            <a:r>
              <a:rPr lang="ru-RU" sz="2400" dirty="0"/>
              <a:t>для проведения контрольных работ предоставляются федеральным государственным бюджетным учреждением "Федеральный центр тестирования" посредством защищенной сети передачи данных не позднее 11 мая 2021 года.</a:t>
            </a:r>
          </a:p>
          <a:p>
            <a:pPr marL="0" indent="0" algn="just">
              <a:buNone/>
            </a:pPr>
            <a:r>
              <a:rPr lang="ru-RU" sz="2400" dirty="0" smtClean="0"/>
              <a:t>	Контрольные </a:t>
            </a:r>
            <a:r>
              <a:rPr lang="ru-RU" sz="2400" dirty="0"/>
              <a:t>работы </a:t>
            </a:r>
            <a:r>
              <a:rPr lang="ru-RU" sz="2400" b="1" dirty="0">
                <a:solidFill>
                  <a:schemeClr val="accent6">
                    <a:lumMod val="75000"/>
                  </a:schemeClr>
                </a:solidFill>
              </a:rPr>
              <a:t>проводятся в образовательных организациях, в которых проходят обучение участники контрольных работ.</a:t>
            </a:r>
          </a:p>
          <a:p>
            <a:pPr marL="0" indent="0" algn="just">
              <a:buNone/>
            </a:pPr>
            <a:r>
              <a:rPr lang="ru-RU" sz="2400" dirty="0" smtClean="0"/>
              <a:t>	Контрольная </a:t>
            </a:r>
            <a:r>
              <a:rPr lang="ru-RU" sz="2400" dirty="0"/>
              <a:t>работа начинается в </a:t>
            </a:r>
            <a:r>
              <a:rPr lang="ru-RU" sz="2400" b="1" dirty="0">
                <a:solidFill>
                  <a:schemeClr val="accent6">
                    <a:lumMod val="75000"/>
                  </a:schemeClr>
                </a:solidFill>
              </a:rPr>
              <a:t>10:00 по местному времени. Длительность проведения контрольной работы по </a:t>
            </a:r>
            <a:r>
              <a:rPr lang="ru-RU" sz="2400" b="1" dirty="0" smtClean="0">
                <a:solidFill>
                  <a:schemeClr val="accent6">
                    <a:lumMod val="75000"/>
                  </a:schemeClr>
                </a:solidFill>
              </a:rPr>
              <a:t>обществознанию </a:t>
            </a:r>
            <a:r>
              <a:rPr lang="ru-RU" sz="2400" b="1" dirty="0">
                <a:solidFill>
                  <a:schemeClr val="accent6">
                    <a:lumMod val="75000"/>
                  </a:schemeClr>
                </a:solidFill>
              </a:rPr>
              <a:t>составляет 3 часа (180 минут).</a:t>
            </a:r>
          </a:p>
          <a:p>
            <a:pPr marL="0" indent="0" algn="just">
              <a:buNone/>
            </a:pPr>
            <a:r>
              <a:rPr lang="ru-RU" sz="2400" dirty="0" smtClean="0"/>
              <a:t>	Проверка </a:t>
            </a:r>
            <a:r>
              <a:rPr lang="ru-RU" sz="2400" dirty="0"/>
              <a:t>контрольных работ может осуществляться учителями образовательных организаций, в которых девятиклассники проходят контрольную работу, и (или) лицами, входящими в состав единой предметной комиссии по всем учебным предметам, по которым проводится контрольная работа.</a:t>
            </a:r>
          </a:p>
          <a:p>
            <a:pPr marL="0" indent="0" algn="just">
              <a:buNone/>
            </a:pPr>
            <a:r>
              <a:rPr lang="ru-RU" sz="2400" dirty="0" smtClean="0"/>
              <a:t>	В </a:t>
            </a:r>
            <a:r>
              <a:rPr lang="ru-RU" sz="2400" dirty="0"/>
              <a:t>день проведения контрольной работы в 15:00 по московскому времени ФЦТ размещает ключи и критерии оценивания заданий контрольных работ.</a:t>
            </a:r>
          </a:p>
          <a:p>
            <a:pPr marL="0" indent="0">
              <a:buNone/>
            </a:pPr>
            <a:endParaRPr lang="ru-RU" dirty="0"/>
          </a:p>
        </p:txBody>
      </p:sp>
    </p:spTree>
    <p:extLst>
      <p:ext uri="{BB962C8B-B14F-4D97-AF65-F5344CB8AC3E}">
        <p14:creationId xmlns:p14="http://schemas.microsoft.com/office/powerpoint/2010/main" val="1290225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548425" y="599761"/>
            <a:ext cx="5942874" cy="5668003"/>
          </a:xfrm>
          <a:prstGeom prst="rect">
            <a:avLst/>
          </a:prstGeom>
        </p:spPr>
      </p:pic>
    </p:spTree>
    <p:extLst>
      <p:ext uri="{BB962C8B-B14F-4D97-AF65-F5344CB8AC3E}">
        <p14:creationId xmlns:p14="http://schemas.microsoft.com/office/powerpoint/2010/main" val="16437892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561975"/>
            <a:ext cx="9601200" cy="5800725"/>
          </a:xfrm>
        </p:spPr>
        <p:txBody>
          <a:bodyPr/>
          <a:lstStyle/>
          <a:p>
            <a:pPr marL="0" indent="0" algn="just">
              <a:buNone/>
            </a:pPr>
            <a:r>
              <a:rPr lang="ru-RU" sz="3200" dirty="0" smtClean="0"/>
              <a:t>	</a:t>
            </a:r>
            <a:r>
              <a:rPr lang="ru-RU" sz="3200" dirty="0" smtClean="0">
                <a:solidFill>
                  <a:srgbClr val="21C5EB"/>
                </a:solidFill>
              </a:rPr>
              <a:t>Задание </a:t>
            </a:r>
            <a:r>
              <a:rPr lang="ru-RU" sz="3200" dirty="0">
                <a:solidFill>
                  <a:srgbClr val="21C5EB"/>
                </a:solidFill>
              </a:rPr>
              <a:t>12 является </a:t>
            </a:r>
            <a:r>
              <a:rPr lang="ru-RU" sz="3200" dirty="0" err="1">
                <a:solidFill>
                  <a:srgbClr val="21C5EB"/>
                </a:solidFill>
              </a:rPr>
              <a:t>четырёхбалльным</a:t>
            </a:r>
            <a:r>
              <a:rPr lang="ru-RU" sz="3200" dirty="0">
                <a:solidFill>
                  <a:srgbClr val="21C5EB"/>
                </a:solidFill>
              </a:rPr>
              <a:t>. </a:t>
            </a:r>
            <a:r>
              <a:rPr lang="ru-RU" sz="3200" dirty="0"/>
              <a:t>Полный правильный ответ предполагает, что обучающийся выявил одно любое сходство позиций опрошенных (вывод о сходстве) и высказал предположение о его причинах; выявил одно любое различие позиций опрошенных (вывод о различии) и высказал предположение о его причинах (всего 4 элемента ответа).</a:t>
            </a:r>
          </a:p>
          <a:p>
            <a:pPr marL="0" indent="0">
              <a:buNone/>
            </a:pPr>
            <a:r>
              <a:rPr lang="ru-RU" sz="3200" dirty="0" smtClean="0"/>
              <a:t>	Рассмотрим </a:t>
            </a:r>
            <a:r>
              <a:rPr lang="ru-RU" sz="3200" dirty="0"/>
              <a:t>примеры выполнения и оценивания работ обучающихся.</a:t>
            </a:r>
          </a:p>
          <a:p>
            <a:endParaRPr lang="ru-RU" dirty="0"/>
          </a:p>
        </p:txBody>
      </p:sp>
    </p:spTree>
    <p:extLst>
      <p:ext uri="{BB962C8B-B14F-4D97-AF65-F5344CB8AC3E}">
        <p14:creationId xmlns:p14="http://schemas.microsoft.com/office/powerpoint/2010/main" val="17929833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543175" y="1047751"/>
            <a:ext cx="7742589" cy="4772024"/>
          </a:xfrm>
          <a:prstGeom prst="rect">
            <a:avLst/>
          </a:prstGeom>
        </p:spPr>
      </p:pic>
    </p:spTree>
    <p:extLst>
      <p:ext uri="{BB962C8B-B14F-4D97-AF65-F5344CB8AC3E}">
        <p14:creationId xmlns:p14="http://schemas.microsoft.com/office/powerpoint/2010/main" val="23084428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302391" y="142875"/>
            <a:ext cx="7323316" cy="6343650"/>
          </a:xfrm>
          <a:prstGeom prst="rect">
            <a:avLst/>
          </a:prstGeom>
        </p:spPr>
      </p:pic>
    </p:spTree>
    <p:extLst>
      <p:ext uri="{BB962C8B-B14F-4D97-AF65-F5344CB8AC3E}">
        <p14:creationId xmlns:p14="http://schemas.microsoft.com/office/powerpoint/2010/main" val="2433302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846219" y="971551"/>
            <a:ext cx="9237578" cy="4657724"/>
          </a:xfrm>
          <a:prstGeom prst="rect">
            <a:avLst/>
          </a:prstGeom>
        </p:spPr>
      </p:pic>
    </p:spTree>
    <p:extLst>
      <p:ext uri="{BB962C8B-B14F-4D97-AF65-F5344CB8AC3E}">
        <p14:creationId xmlns:p14="http://schemas.microsoft.com/office/powerpoint/2010/main" val="2314500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112112" y="342900"/>
            <a:ext cx="7930889" cy="6143625"/>
          </a:xfrm>
          <a:prstGeom prst="rect">
            <a:avLst/>
          </a:prstGeom>
        </p:spPr>
      </p:pic>
    </p:spTree>
    <p:extLst>
      <p:ext uri="{BB962C8B-B14F-4D97-AF65-F5344CB8AC3E}">
        <p14:creationId xmlns:p14="http://schemas.microsoft.com/office/powerpoint/2010/main" val="1724336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275393" y="361951"/>
            <a:ext cx="8076284" cy="5715000"/>
          </a:xfrm>
          <a:prstGeom prst="rect">
            <a:avLst/>
          </a:prstGeom>
        </p:spPr>
      </p:pic>
    </p:spTree>
    <p:extLst>
      <p:ext uri="{BB962C8B-B14F-4D97-AF65-F5344CB8AC3E}">
        <p14:creationId xmlns:p14="http://schemas.microsoft.com/office/powerpoint/2010/main" val="31484817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048176" y="-1204790"/>
            <a:ext cx="6095648" cy="8062790"/>
          </a:xfrm>
          <a:prstGeom prst="rect">
            <a:avLst/>
          </a:prstGeom>
        </p:spPr>
      </p:pic>
    </p:spTree>
    <p:extLst>
      <p:ext uri="{BB962C8B-B14F-4D97-AF65-F5344CB8AC3E}">
        <p14:creationId xmlns:p14="http://schemas.microsoft.com/office/powerpoint/2010/main" val="1251929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652182" y="266738"/>
            <a:ext cx="6830486" cy="6505538"/>
          </a:xfrm>
          <a:prstGeom prst="rect">
            <a:avLst/>
          </a:prstGeom>
        </p:spPr>
      </p:pic>
    </p:spTree>
    <p:extLst>
      <p:ext uri="{BB962C8B-B14F-4D97-AF65-F5344CB8AC3E}">
        <p14:creationId xmlns:p14="http://schemas.microsoft.com/office/powerpoint/2010/main" val="3931808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030747" y="104774"/>
            <a:ext cx="6016206" cy="6975081"/>
          </a:xfrm>
          <a:prstGeom prst="rect">
            <a:avLst/>
          </a:prstGeom>
        </p:spPr>
      </p:pic>
    </p:spTree>
    <p:extLst>
      <p:ext uri="{BB962C8B-B14F-4D97-AF65-F5344CB8AC3E}">
        <p14:creationId xmlns:p14="http://schemas.microsoft.com/office/powerpoint/2010/main" val="1024921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295275"/>
            <a:ext cx="9601200" cy="5572125"/>
          </a:xfrm>
        </p:spPr>
        <p:txBody>
          <a:bodyPr/>
          <a:lstStyle/>
          <a:p>
            <a:pPr marL="0" indent="0" algn="just">
              <a:buNone/>
            </a:pPr>
            <a:r>
              <a:rPr lang="ru-RU" dirty="0" smtClean="0"/>
              <a:t>	Вместе </a:t>
            </a:r>
            <a:r>
              <a:rPr lang="ru-RU" dirty="0"/>
              <a:t>с тем в соответствии с частью 5 статьи 67 Федерального закона от 29 декабря 2012 г. N 273-ФЗ "Об образовании в Российской Федерации" </a:t>
            </a:r>
            <a:r>
              <a:rPr lang="ru-RU" b="1" dirty="0">
                <a:solidFill>
                  <a:schemeClr val="accent6">
                    <a:lumMod val="75000"/>
                  </a:schemeClr>
                </a:solidFill>
              </a:rPr>
              <a:t>организация индивидуального отбора при приеме либо переводе в государственные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 допускаетс</a:t>
            </a:r>
            <a:r>
              <a:rPr lang="ru-RU" dirty="0"/>
              <a:t>я в случаях и в порядке, которые предусмотрены законодательством субъекта Российской Федерации.</a:t>
            </a:r>
          </a:p>
          <a:p>
            <a:pPr marL="0" indent="0" algn="just">
              <a:buNone/>
            </a:pPr>
            <a:r>
              <a:rPr lang="ru-RU" dirty="0" smtClean="0"/>
              <a:t>	Таким </a:t>
            </a:r>
            <a:r>
              <a:rPr lang="ru-RU" dirty="0"/>
              <a:t>образом, результаты контрольных работ по определенным учебным предметам </a:t>
            </a:r>
            <a:r>
              <a:rPr lang="ru-RU" b="1" dirty="0">
                <a:solidFill>
                  <a:schemeClr val="accent6">
                    <a:lumMod val="75000"/>
                  </a:schemeClr>
                </a:solidFill>
              </a:rPr>
              <a:t>могут быть использованы при приеме на профильное обучение.</a:t>
            </a:r>
          </a:p>
          <a:p>
            <a:pPr marL="0" indent="0" algn="just">
              <a:buNone/>
            </a:pPr>
            <a:r>
              <a:rPr lang="ru-RU" dirty="0" smtClean="0"/>
              <a:t>	В </a:t>
            </a:r>
            <a:r>
              <a:rPr lang="ru-RU" dirty="0"/>
              <a:t>этом случае участники контрольных работ выбирают учебный предмет для прохождения контрольной работы исходя из </a:t>
            </a:r>
            <a:r>
              <a:rPr lang="ru-RU" b="1" dirty="0">
                <a:solidFill>
                  <a:schemeClr val="accent6">
                    <a:lumMod val="75000"/>
                  </a:schemeClr>
                </a:solidFill>
              </a:rPr>
              <a:t>предпочитаемой дальнейшей образовательной траектории.</a:t>
            </a:r>
          </a:p>
          <a:p>
            <a:pPr marL="0" indent="0" algn="just">
              <a:buNone/>
            </a:pPr>
            <a:r>
              <a:rPr lang="ru-RU" dirty="0" smtClean="0"/>
              <a:t>	</a:t>
            </a:r>
          </a:p>
          <a:p>
            <a:pPr marL="0" indent="0" algn="just">
              <a:buNone/>
            </a:pPr>
            <a:r>
              <a:rPr lang="ru-RU" b="1" i="1" u="sng" dirty="0" smtClean="0">
                <a:solidFill>
                  <a:schemeClr val="accent6">
                    <a:lumMod val="75000"/>
                  </a:schemeClr>
                </a:solidFill>
              </a:rPr>
              <a:t>Рекомендуется </a:t>
            </a:r>
            <a:r>
              <a:rPr lang="ru-RU" b="1" i="1" u="sng" dirty="0">
                <a:solidFill>
                  <a:schemeClr val="accent6">
                    <a:lumMod val="75000"/>
                  </a:schemeClr>
                </a:solidFill>
              </a:rPr>
              <a:t>выставление полученной за контрольную работу отметки в классный журнал.</a:t>
            </a:r>
          </a:p>
        </p:txBody>
      </p:sp>
    </p:spTree>
    <p:extLst>
      <p:ext uri="{BB962C8B-B14F-4D97-AF65-F5344CB8AC3E}">
        <p14:creationId xmlns:p14="http://schemas.microsoft.com/office/powerpoint/2010/main" val="30120634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238375" y="167656"/>
            <a:ext cx="8134349" cy="6877007"/>
          </a:xfrm>
          <a:prstGeom prst="rect">
            <a:avLst/>
          </a:prstGeom>
        </p:spPr>
      </p:pic>
    </p:spTree>
    <p:extLst>
      <p:ext uri="{BB962C8B-B14F-4D97-AF65-F5344CB8AC3E}">
        <p14:creationId xmlns:p14="http://schemas.microsoft.com/office/powerpoint/2010/main" val="29196240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381250" y="227269"/>
            <a:ext cx="7129993" cy="6145318"/>
          </a:xfrm>
          <a:prstGeom prst="rect">
            <a:avLst/>
          </a:prstGeom>
        </p:spPr>
      </p:pic>
    </p:spTree>
    <p:extLst>
      <p:ext uri="{BB962C8B-B14F-4D97-AF65-F5344CB8AC3E}">
        <p14:creationId xmlns:p14="http://schemas.microsoft.com/office/powerpoint/2010/main" val="6092825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337867" y="1000125"/>
            <a:ext cx="9497648" cy="4991100"/>
          </a:xfrm>
          <a:prstGeom prst="rect">
            <a:avLst/>
          </a:prstGeom>
        </p:spPr>
      </p:pic>
    </p:spTree>
    <p:extLst>
      <p:ext uri="{BB962C8B-B14F-4D97-AF65-F5344CB8AC3E}">
        <p14:creationId xmlns:p14="http://schemas.microsoft.com/office/powerpoint/2010/main" val="32002486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680757" y="228600"/>
            <a:ext cx="6830486" cy="6486525"/>
          </a:xfrm>
          <a:prstGeom prst="rect">
            <a:avLst/>
          </a:prstGeom>
        </p:spPr>
      </p:pic>
    </p:spTree>
    <p:extLst>
      <p:ext uri="{BB962C8B-B14F-4D97-AF65-F5344CB8AC3E}">
        <p14:creationId xmlns:p14="http://schemas.microsoft.com/office/powerpoint/2010/main" val="8647695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52725" y="211561"/>
            <a:ext cx="6648450" cy="6398212"/>
          </a:xfrm>
          <a:prstGeom prst="rect">
            <a:avLst/>
          </a:prstGeom>
        </p:spPr>
      </p:pic>
    </p:spTree>
    <p:extLst>
      <p:ext uri="{BB962C8B-B14F-4D97-AF65-F5344CB8AC3E}">
        <p14:creationId xmlns:p14="http://schemas.microsoft.com/office/powerpoint/2010/main" val="7221604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49661" y="1162050"/>
            <a:ext cx="10999682" cy="4752976"/>
          </a:xfrm>
          <a:prstGeom prst="rect">
            <a:avLst/>
          </a:prstGeom>
        </p:spPr>
      </p:pic>
    </p:spTree>
    <p:extLst>
      <p:ext uri="{BB962C8B-B14F-4D97-AF65-F5344CB8AC3E}">
        <p14:creationId xmlns:p14="http://schemas.microsoft.com/office/powerpoint/2010/main" val="37864694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876205" y="1257300"/>
            <a:ext cx="9598395" cy="4181475"/>
          </a:xfrm>
          <a:prstGeom prst="rect">
            <a:avLst/>
          </a:prstGeom>
        </p:spPr>
      </p:pic>
    </p:spTree>
    <p:extLst>
      <p:ext uri="{BB962C8B-B14F-4D97-AF65-F5344CB8AC3E}">
        <p14:creationId xmlns:p14="http://schemas.microsoft.com/office/powerpoint/2010/main" val="5431790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84754" y="552450"/>
            <a:ext cx="8206996" cy="5742257"/>
          </a:xfrm>
          <a:prstGeom prst="rect">
            <a:avLst/>
          </a:prstGeom>
        </p:spPr>
      </p:pic>
    </p:spTree>
    <p:extLst>
      <p:ext uri="{BB962C8B-B14F-4D97-AF65-F5344CB8AC3E}">
        <p14:creationId xmlns:p14="http://schemas.microsoft.com/office/powerpoint/2010/main" val="33184702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514600" y="541430"/>
            <a:ext cx="7296149" cy="5882656"/>
          </a:xfrm>
          <a:prstGeom prst="rect">
            <a:avLst/>
          </a:prstGeom>
        </p:spPr>
      </p:pic>
    </p:spTree>
    <p:extLst>
      <p:ext uri="{BB962C8B-B14F-4D97-AF65-F5344CB8AC3E}">
        <p14:creationId xmlns:p14="http://schemas.microsoft.com/office/powerpoint/2010/main" val="16891019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314575" y="482516"/>
            <a:ext cx="7905750" cy="6160153"/>
          </a:xfrm>
          <a:prstGeom prst="rect">
            <a:avLst/>
          </a:prstGeom>
        </p:spPr>
      </p:pic>
    </p:spTree>
    <p:extLst>
      <p:ext uri="{BB962C8B-B14F-4D97-AF65-F5344CB8AC3E}">
        <p14:creationId xmlns:p14="http://schemas.microsoft.com/office/powerpoint/2010/main" val="3491709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19075"/>
            <a:ext cx="9601200" cy="1914525"/>
          </a:xfrm>
        </p:spPr>
        <p:txBody>
          <a:bodyPr>
            <a:normAutofit/>
          </a:bodyPr>
          <a:lstStyle/>
          <a:p>
            <a:pPr algn="ctr"/>
            <a:r>
              <a:rPr lang="ru-RU" sz="3600" b="1" dirty="0"/>
              <a:t>Документы, регламентирующие содержание и</a:t>
            </a:r>
            <a:br>
              <a:rPr lang="ru-RU" sz="3600" b="1" dirty="0"/>
            </a:br>
            <a:r>
              <a:rPr lang="ru-RU" sz="3600" b="1" dirty="0"/>
              <a:t>структуру КИМ ОГЭ (контрольной работы) по </a:t>
            </a:r>
            <a:r>
              <a:rPr lang="ru-RU" sz="3600" b="1" dirty="0" smtClean="0"/>
              <a:t>обществознанию</a:t>
            </a:r>
            <a:endParaRPr lang="ru-RU" sz="3600" b="1" dirty="0"/>
          </a:p>
        </p:txBody>
      </p:sp>
      <p:sp>
        <p:nvSpPr>
          <p:cNvPr id="3" name="Объект 2"/>
          <p:cNvSpPr>
            <a:spLocks noGrp="1"/>
          </p:cNvSpPr>
          <p:nvPr>
            <p:ph idx="1"/>
          </p:nvPr>
        </p:nvSpPr>
        <p:spPr>
          <a:xfrm>
            <a:off x="923925" y="1752600"/>
            <a:ext cx="10782299" cy="4800600"/>
          </a:xfrm>
        </p:spPr>
        <p:txBody>
          <a:bodyPr>
            <a:normAutofit lnSpcReduction="10000"/>
          </a:bodyPr>
          <a:lstStyle/>
          <a:p>
            <a:endParaRPr lang="ru-RU" sz="1200" dirty="0">
              <a:solidFill>
                <a:srgbClr val="000000"/>
              </a:solidFill>
            </a:endParaRPr>
          </a:p>
          <a:p>
            <a:pPr>
              <a:buFont typeface="Wingdings" panose="05000000000000000000" pitchFamily="2" charset="2"/>
              <a:buChar char="Ø"/>
            </a:pPr>
            <a:r>
              <a:rPr lang="ru-RU" sz="2800" b="1" dirty="0" smtClean="0">
                <a:solidFill>
                  <a:srgbClr val="000000"/>
                </a:solidFill>
                <a:latin typeface="Arial" panose="020B0604020202020204" pitchFamily="34" charset="0"/>
              </a:rPr>
              <a:t>Спецификация </a:t>
            </a:r>
            <a:r>
              <a:rPr lang="ru-RU" sz="2800" dirty="0" smtClean="0">
                <a:solidFill>
                  <a:srgbClr val="000000"/>
                </a:solidFill>
                <a:latin typeface="Arial" panose="020B0604020202020204" pitchFamily="34" charset="0"/>
              </a:rPr>
              <a:t>контрольных </a:t>
            </a:r>
            <a:r>
              <a:rPr lang="ru-RU" sz="2800" dirty="0">
                <a:solidFill>
                  <a:srgbClr val="000000"/>
                </a:solidFill>
                <a:latin typeface="Arial" panose="020B0604020202020204" pitchFamily="34" charset="0"/>
              </a:rPr>
              <a:t>измерительных материалов для проведения в 2021 году основного государственного экзамена </a:t>
            </a:r>
            <a:r>
              <a:rPr lang="ru-RU" sz="2800" dirty="0" smtClean="0">
                <a:solidFill>
                  <a:srgbClr val="000000"/>
                </a:solidFill>
                <a:latin typeface="Arial" panose="020B0604020202020204" pitchFamily="34" charset="0"/>
              </a:rPr>
              <a:t>по обществознанию (ОГЭ</a:t>
            </a:r>
            <a:r>
              <a:rPr lang="ru-RU" sz="2800" dirty="0">
                <a:solidFill>
                  <a:srgbClr val="000000"/>
                </a:solidFill>
                <a:latin typeface="Arial" panose="020B0604020202020204" pitchFamily="34" charset="0"/>
              </a:rPr>
              <a:t>). </a:t>
            </a:r>
          </a:p>
          <a:p>
            <a:pPr>
              <a:buFont typeface="Wingdings" panose="05000000000000000000" pitchFamily="2" charset="2"/>
              <a:buChar char="Ø"/>
            </a:pPr>
            <a:r>
              <a:rPr lang="ru-RU" sz="2800" b="1" dirty="0" smtClean="0">
                <a:solidFill>
                  <a:srgbClr val="000000"/>
                </a:solidFill>
                <a:latin typeface="Arial" panose="020B0604020202020204" pitchFamily="34" charset="0"/>
              </a:rPr>
              <a:t>Кодификатор </a:t>
            </a:r>
            <a:r>
              <a:rPr lang="ru-RU" sz="2800" dirty="0">
                <a:solidFill>
                  <a:srgbClr val="000000"/>
                </a:solidFill>
                <a:latin typeface="Arial" panose="020B0604020202020204" pitchFamily="34" charset="0"/>
              </a:rPr>
              <a:t>элементов содержания и требований к уровню подготовки выпускников образовательных организаций для проведения ОГЭ по </a:t>
            </a:r>
            <a:r>
              <a:rPr lang="ru-RU" sz="2800" dirty="0" smtClean="0">
                <a:solidFill>
                  <a:srgbClr val="000000"/>
                </a:solidFill>
                <a:latin typeface="Arial" panose="020B0604020202020204" pitchFamily="34" charset="0"/>
              </a:rPr>
              <a:t>обществознанию. </a:t>
            </a:r>
            <a:endParaRPr lang="ru-RU" sz="2800" dirty="0">
              <a:solidFill>
                <a:srgbClr val="000000"/>
              </a:solidFill>
              <a:latin typeface="Arial" panose="020B0604020202020204" pitchFamily="34" charset="0"/>
            </a:endParaRPr>
          </a:p>
          <a:p>
            <a:pPr>
              <a:buFont typeface="Wingdings" panose="05000000000000000000" pitchFamily="2" charset="2"/>
              <a:buChar char="Ø"/>
            </a:pPr>
            <a:r>
              <a:rPr lang="ru-RU" sz="2800" b="1" dirty="0" smtClean="0">
                <a:solidFill>
                  <a:srgbClr val="000000"/>
                </a:solidFill>
                <a:latin typeface="Arial" panose="020B0604020202020204" pitchFamily="34" charset="0"/>
              </a:rPr>
              <a:t>Демонстрационный вариант </a:t>
            </a:r>
            <a:r>
              <a:rPr lang="ru-RU" sz="2800" dirty="0" smtClean="0">
                <a:solidFill>
                  <a:srgbClr val="000000"/>
                </a:solidFill>
                <a:latin typeface="Arial" panose="020B0604020202020204" pitchFamily="34" charset="0"/>
              </a:rPr>
              <a:t>контрольных </a:t>
            </a:r>
            <a:r>
              <a:rPr lang="ru-RU" sz="2800" dirty="0">
                <a:solidFill>
                  <a:srgbClr val="000000"/>
                </a:solidFill>
                <a:latin typeface="Arial" panose="020B0604020202020204" pitchFamily="34" charset="0"/>
              </a:rPr>
              <a:t>измерительных материалов ОГЭ 2021 года по </a:t>
            </a:r>
            <a:r>
              <a:rPr lang="ru-RU" sz="2800" dirty="0" smtClean="0">
                <a:solidFill>
                  <a:srgbClr val="000000"/>
                </a:solidFill>
                <a:latin typeface="Arial" panose="020B0604020202020204" pitchFamily="34" charset="0"/>
              </a:rPr>
              <a:t>обществознанию. </a:t>
            </a:r>
          </a:p>
          <a:p>
            <a:pPr>
              <a:buFont typeface="Wingdings" panose="05000000000000000000" pitchFamily="2" charset="2"/>
              <a:buChar char="Ø"/>
            </a:pPr>
            <a:r>
              <a:rPr lang="en-US" sz="2800" dirty="0">
                <a:hlinkClick r:id="rId2"/>
              </a:rPr>
              <a:t>https://fipi.ru/oge/demoversii-specifikacii-kodifikatory#!/tab/173801626-9</a:t>
            </a:r>
            <a:endParaRPr lang="ru-RU"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6949872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solidFill>
                  <a:srgbClr val="660000"/>
                </a:solidFill>
                <a:latin typeface="Arial,Bold"/>
              </a:rPr>
              <a:t>Шкала пересчета суммарного первичного балла </a:t>
            </a:r>
            <a:r>
              <a:rPr lang="ru-RU" sz="3200" b="1" dirty="0" smtClean="0">
                <a:solidFill>
                  <a:srgbClr val="660000"/>
                </a:solidFill>
                <a:latin typeface="Arial,Bold"/>
              </a:rPr>
              <a:t>за выполнение </a:t>
            </a:r>
            <a:r>
              <a:rPr lang="ru-RU" sz="3200" b="1" dirty="0">
                <a:solidFill>
                  <a:srgbClr val="660000"/>
                </a:solidFill>
                <a:latin typeface="Arial,Bold"/>
              </a:rPr>
              <a:t>контрольной работы в отметку </a:t>
            </a:r>
            <a:r>
              <a:rPr lang="ru-RU" sz="3200" b="1" dirty="0" smtClean="0">
                <a:solidFill>
                  <a:srgbClr val="660000"/>
                </a:solidFill>
                <a:latin typeface="Arial,Bold"/>
              </a:rPr>
              <a:t>по пятибалльной </a:t>
            </a:r>
            <a:r>
              <a:rPr lang="ru-RU" sz="3200" b="1" dirty="0">
                <a:solidFill>
                  <a:srgbClr val="660000"/>
                </a:solidFill>
                <a:latin typeface="Arial,Bold"/>
              </a:rPr>
              <a:t>шкале</a:t>
            </a:r>
            <a:endParaRPr lang="ru-RU" sz="3200" dirty="0"/>
          </a:p>
        </p:txBody>
      </p:sp>
      <p:sp>
        <p:nvSpPr>
          <p:cNvPr id="5"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PT Sans"/>
              </a:rPr>
              <a:t> </a:t>
            </a:r>
            <a:endParaRPr kumimoji="0" lang="ru-RU" altLang="ru-RU" sz="8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PT Sans"/>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Объект 6"/>
          <p:cNvGraphicFramePr>
            <a:graphicFrameLocks noGrp="1"/>
          </p:cNvGraphicFramePr>
          <p:nvPr>
            <p:ph idx="1"/>
          </p:nvPr>
        </p:nvGraphicFramePr>
        <p:xfrm>
          <a:off x="3295650" y="3390900"/>
          <a:ext cx="5753100" cy="1371600"/>
        </p:xfrm>
        <a:graphic>
          <a:graphicData uri="http://schemas.openxmlformats.org/drawingml/2006/table">
            <a:tbl>
              <a:tblPr/>
              <a:tblGrid>
                <a:gridCol w="2385432">
                  <a:extLst>
                    <a:ext uri="{9D8B030D-6E8A-4147-A177-3AD203B41FA5}">
                      <a16:colId xmlns:a16="http://schemas.microsoft.com/office/drawing/2014/main" val="3170614158"/>
                    </a:ext>
                  </a:extLst>
                </a:gridCol>
                <a:gridCol w="841917">
                  <a:extLst>
                    <a:ext uri="{9D8B030D-6E8A-4147-A177-3AD203B41FA5}">
                      <a16:colId xmlns:a16="http://schemas.microsoft.com/office/drawing/2014/main" val="114993522"/>
                    </a:ext>
                  </a:extLst>
                </a:gridCol>
                <a:gridCol w="841917">
                  <a:extLst>
                    <a:ext uri="{9D8B030D-6E8A-4147-A177-3AD203B41FA5}">
                      <a16:colId xmlns:a16="http://schemas.microsoft.com/office/drawing/2014/main" val="710930859"/>
                    </a:ext>
                  </a:extLst>
                </a:gridCol>
                <a:gridCol w="841917">
                  <a:extLst>
                    <a:ext uri="{9D8B030D-6E8A-4147-A177-3AD203B41FA5}">
                      <a16:colId xmlns:a16="http://schemas.microsoft.com/office/drawing/2014/main" val="3803156695"/>
                    </a:ext>
                  </a:extLst>
                </a:gridCol>
                <a:gridCol w="841917">
                  <a:extLst>
                    <a:ext uri="{9D8B030D-6E8A-4147-A177-3AD203B41FA5}">
                      <a16:colId xmlns:a16="http://schemas.microsoft.com/office/drawing/2014/main" val="3392896436"/>
                    </a:ext>
                  </a:extLst>
                </a:gridCol>
              </a:tblGrid>
              <a:tr h="0">
                <a:tc>
                  <a:txBody>
                    <a:bodyPr/>
                    <a:lstStyle/>
                    <a:p>
                      <a:pPr marL="38100" marR="38100" algn="l" fontAlgn="t">
                        <a:spcBef>
                          <a:spcPts val="500"/>
                        </a:spcBef>
                        <a:spcAft>
                          <a:spcPts val="500"/>
                        </a:spcAft>
                      </a:pPr>
                      <a:r>
                        <a:rPr lang="ru-RU" b="0">
                          <a:effectLst/>
                        </a:rPr>
                        <a:t>Отметка по пятибалльной шкале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fontAlgn="t">
                        <a:spcBef>
                          <a:spcPts val="500"/>
                        </a:spcBef>
                        <a:spcAft>
                          <a:spcPts val="500"/>
                        </a:spcAft>
                      </a:pPr>
                      <a:r>
                        <a:rPr lang="ru-RU">
                          <a:effectLst/>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fontAlgn="t">
                        <a:spcBef>
                          <a:spcPts val="500"/>
                        </a:spcBef>
                        <a:spcAft>
                          <a:spcPts val="500"/>
                        </a:spcAft>
                      </a:pPr>
                      <a:r>
                        <a:rPr lang="ru-RU">
                          <a:effectLst/>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fontAlgn="t">
                        <a:spcBef>
                          <a:spcPts val="500"/>
                        </a:spcBef>
                        <a:spcAft>
                          <a:spcPts val="500"/>
                        </a:spcAft>
                      </a:pPr>
                      <a:r>
                        <a:rPr lang="ru-RU">
                          <a:effectLst/>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fontAlgn="t">
                        <a:spcBef>
                          <a:spcPts val="500"/>
                        </a:spcBef>
                        <a:spcAft>
                          <a:spcPts val="500"/>
                        </a:spcAft>
                      </a:pPr>
                      <a:r>
                        <a:rPr lang="ru-RU">
                          <a:effectLst/>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5075764"/>
                  </a:ext>
                </a:extLst>
              </a:tr>
              <a:tr h="0">
                <a:tc>
                  <a:txBody>
                    <a:bodyPr/>
                    <a:lstStyle/>
                    <a:p>
                      <a:pPr marL="38100" marR="38100" algn="l" fontAlgn="t">
                        <a:spcBef>
                          <a:spcPts val="500"/>
                        </a:spcBef>
                        <a:spcAft>
                          <a:spcPts val="500"/>
                        </a:spcAft>
                      </a:pPr>
                      <a:r>
                        <a:rPr lang="ru-RU" b="0">
                          <a:effectLst/>
                        </a:rPr>
                        <a:t>Суммарный первичный балл за работу в целом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fontAlgn="t">
                        <a:spcBef>
                          <a:spcPts val="500"/>
                        </a:spcBef>
                        <a:spcAft>
                          <a:spcPts val="500"/>
                        </a:spcAft>
                      </a:pPr>
                      <a:r>
                        <a:rPr lang="ru-RU">
                          <a:effectLst/>
                        </a:rPr>
                        <a:t>0 - 13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fontAlgn="t">
                        <a:spcBef>
                          <a:spcPts val="500"/>
                        </a:spcBef>
                        <a:spcAft>
                          <a:spcPts val="500"/>
                        </a:spcAft>
                      </a:pPr>
                      <a:r>
                        <a:rPr lang="ru-RU">
                          <a:effectLst/>
                        </a:rPr>
                        <a:t>14 - 23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fontAlgn="t">
                        <a:spcBef>
                          <a:spcPts val="500"/>
                        </a:spcBef>
                        <a:spcAft>
                          <a:spcPts val="500"/>
                        </a:spcAft>
                      </a:pPr>
                      <a:r>
                        <a:rPr lang="ru-RU">
                          <a:effectLst/>
                        </a:rPr>
                        <a:t>24 - 31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fontAlgn="t">
                        <a:spcBef>
                          <a:spcPts val="500"/>
                        </a:spcBef>
                        <a:spcAft>
                          <a:spcPts val="500"/>
                        </a:spcAft>
                      </a:pPr>
                      <a:r>
                        <a:rPr lang="ru-RU" dirty="0">
                          <a:effectLst/>
                        </a:rPr>
                        <a:t>32 - 37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5071680"/>
                  </a:ext>
                </a:extLst>
              </a:tr>
            </a:tbl>
          </a:graphicData>
        </a:graphic>
      </p:graphicFrame>
      <p:sp>
        <p:nvSpPr>
          <p:cNvPr id="8" name="Rectangle 2"/>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PT Sans"/>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23469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1190625"/>
          </a:xfrm>
        </p:spPr>
        <p:txBody>
          <a:bodyPr>
            <a:noAutofit/>
          </a:bodyPr>
          <a:lstStyle/>
          <a:p>
            <a:pPr algn="ctr"/>
            <a:r>
              <a:rPr lang="ru-RU" sz="3600" b="1" dirty="0">
                <a:solidFill>
                  <a:srgbClr val="420000"/>
                </a:solidFill>
                <a:latin typeface="Arial,Bold"/>
              </a:rPr>
              <a:t>Материалы, использованные при </a:t>
            </a:r>
            <a:r>
              <a:rPr lang="ru-RU" sz="3600" b="1" dirty="0" smtClean="0">
                <a:solidFill>
                  <a:srgbClr val="420000"/>
                </a:solidFill>
                <a:latin typeface="Arial,Bold"/>
              </a:rPr>
              <a:t>подготовке презентации</a:t>
            </a:r>
            <a:r>
              <a:rPr lang="ru-RU" sz="3600" b="1" dirty="0">
                <a:solidFill>
                  <a:srgbClr val="420000"/>
                </a:solidFill>
                <a:latin typeface="Arial,Bold"/>
              </a:rPr>
              <a:t>:</a:t>
            </a:r>
            <a:endParaRPr lang="ru-RU" sz="3600" dirty="0"/>
          </a:p>
        </p:txBody>
      </p:sp>
      <p:sp>
        <p:nvSpPr>
          <p:cNvPr id="3" name="Объект 2"/>
          <p:cNvSpPr>
            <a:spLocks noGrp="1"/>
          </p:cNvSpPr>
          <p:nvPr>
            <p:ph idx="1"/>
          </p:nvPr>
        </p:nvSpPr>
        <p:spPr>
          <a:xfrm>
            <a:off x="1371600" y="2285999"/>
            <a:ext cx="9601200" cy="4295775"/>
          </a:xfrm>
        </p:spPr>
        <p:txBody>
          <a:bodyPr/>
          <a:lstStyle/>
          <a:p>
            <a:r>
              <a:rPr lang="ru-RU" dirty="0"/>
              <a:t>Методические материалы для предметных комиссий субъектов Российской Федерации по проверке выполнения заданий с развёрнутым ответом экзаменационных работ ОГЭ 2021 года (Авторы-составители: Т.Е. </a:t>
            </a:r>
            <a:r>
              <a:rPr lang="ru-RU" dirty="0" err="1"/>
              <a:t>Лискова</a:t>
            </a:r>
            <a:r>
              <a:rPr lang="ru-RU" dirty="0"/>
              <a:t>, О.А. </a:t>
            </a:r>
            <a:r>
              <a:rPr lang="ru-RU" dirty="0" smtClean="0"/>
              <a:t>Котова)</a:t>
            </a:r>
          </a:p>
          <a:p>
            <a:r>
              <a:rPr lang="ru-RU" dirty="0"/>
              <a:t>&lt;Письмо&gt; </a:t>
            </a:r>
            <a:r>
              <a:rPr lang="ru-RU" dirty="0" err="1"/>
              <a:t>Рособрнадзора</a:t>
            </a:r>
            <a:r>
              <a:rPr lang="ru-RU" dirty="0"/>
              <a:t> от 25.03.2021 N 04-17 &lt;Об организации и проведении в 2020/2021 учебном году контрольных работ для обучающихся 9-х классов, осваивающих образовательные программы основного общего образования&gt; (вместе с "Рекомендациями по переводу суммы первичных баллов за контрольную работу в пятибалльную систему оценивания (без учета решения, принятого ОИВ, учредителями, загранучреждениями о сокращении заданий для выполнения контрольной работы</a:t>
            </a:r>
            <a:r>
              <a:rPr lang="ru-RU" dirty="0" smtClean="0"/>
              <a:t>)")</a:t>
            </a:r>
            <a:r>
              <a:rPr lang="en-US" dirty="0"/>
              <a:t> </a:t>
            </a:r>
            <a:r>
              <a:rPr lang="en-US" dirty="0">
                <a:hlinkClick r:id="rId2"/>
              </a:rPr>
              <a:t>http://www.consultant.ru/document/cons_doc_LAW_380584</a:t>
            </a:r>
            <a:r>
              <a:rPr lang="en-US" dirty="0" smtClean="0">
                <a:hlinkClick r:id="rId2"/>
              </a:rPr>
              <a:t>/</a:t>
            </a:r>
            <a:endParaRPr lang="ru-RU" dirty="0" smtClean="0"/>
          </a:p>
          <a:p>
            <a:r>
              <a:rPr lang="en-US" dirty="0">
                <a:hlinkClick r:id="rId3"/>
              </a:rPr>
              <a:t>https://fipi.ru/oge/demoversii-specifikacii-kodifikatory#!/</a:t>
            </a:r>
            <a:r>
              <a:rPr lang="en-US" dirty="0" smtClean="0">
                <a:hlinkClick r:id="rId3"/>
              </a:rPr>
              <a:t>tab/173801626-9</a:t>
            </a:r>
            <a:endParaRPr lang="ru-RU" dirty="0" smtClean="0"/>
          </a:p>
          <a:p>
            <a:endParaRPr lang="en-US" dirty="0"/>
          </a:p>
          <a:p>
            <a:endParaRPr lang="ru-RU" dirty="0"/>
          </a:p>
        </p:txBody>
      </p:sp>
    </p:spTree>
    <p:extLst>
      <p:ext uri="{BB962C8B-B14F-4D97-AF65-F5344CB8AC3E}">
        <p14:creationId xmlns:p14="http://schemas.microsoft.com/office/powerpoint/2010/main" val="37384943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ru-RU" sz="7200" b="1" dirty="0">
                <a:solidFill>
                  <a:srgbClr val="FFC000"/>
                </a:solidFill>
              </a:rPr>
              <a:t>Спасибо за внимание!</a:t>
            </a:r>
          </a:p>
        </p:txBody>
      </p:sp>
    </p:spTree>
    <p:extLst>
      <p:ext uri="{BB962C8B-B14F-4D97-AF65-F5344CB8AC3E}">
        <p14:creationId xmlns:p14="http://schemas.microsoft.com/office/powerpoint/2010/main" val="3920877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33475" y="323849"/>
            <a:ext cx="10515600" cy="6048375"/>
          </a:xfrm>
        </p:spPr>
        <p:txBody>
          <a:bodyPr>
            <a:normAutofit fontScale="92500" lnSpcReduction="20000"/>
          </a:bodyPr>
          <a:lstStyle/>
          <a:p>
            <a:pPr marL="0" indent="0">
              <a:buNone/>
            </a:pPr>
            <a:r>
              <a:rPr lang="ru-RU" dirty="0" smtClean="0"/>
              <a:t>	</a:t>
            </a:r>
            <a:endParaRPr lang="ru-RU" sz="2400" dirty="0" smtClean="0"/>
          </a:p>
          <a:p>
            <a:pPr marL="179705" indent="449580" algn="just">
              <a:lnSpc>
                <a:spcPct val="150000"/>
              </a:lnSpc>
              <a:spcAft>
                <a:spcPts val="0"/>
              </a:spcAft>
            </a:pPr>
            <a:r>
              <a:rPr lang="ru-RU" sz="2400" dirty="0">
                <a:latin typeface="+mj-lt"/>
              </a:rPr>
              <a:t>	</a:t>
            </a:r>
            <a:r>
              <a:rPr lang="ru-RU" sz="2400" dirty="0">
                <a:latin typeface="+mj-lt"/>
                <a:ea typeface="Calibri" panose="020F0502020204030204" pitchFamily="34" charset="0"/>
                <a:cs typeface="Times New Roman" panose="02020603050405020304" pitchFamily="18" charset="0"/>
              </a:rPr>
              <a:t>Содержание КИМ определяется на основе федерального государственного образовательного стандарта основного общего образования (приказ </a:t>
            </a:r>
            <a:r>
              <a:rPr lang="ru-RU" sz="2400" dirty="0" err="1">
                <a:latin typeface="+mj-lt"/>
                <a:ea typeface="Calibri" panose="020F0502020204030204" pitchFamily="34" charset="0"/>
                <a:cs typeface="Times New Roman" panose="02020603050405020304" pitchFamily="18" charset="0"/>
              </a:rPr>
              <a:t>Минобрнауки</a:t>
            </a:r>
            <a:r>
              <a:rPr lang="ru-RU" sz="2400" dirty="0">
                <a:latin typeface="+mj-lt"/>
                <a:ea typeface="Calibri" panose="020F0502020204030204" pitchFamily="34" charset="0"/>
                <a:cs typeface="Times New Roman" panose="02020603050405020304" pitchFamily="18" charset="0"/>
              </a:rPr>
              <a:t> России от 17.12.2010 г. № 1897) с учётом Примерной основной образовательной программы основного общего образования (одобрена решением федерального учебно-методического объединения по общему образованию (протокол от 08.04.2015 г. № 1/15)).</a:t>
            </a:r>
          </a:p>
          <a:p>
            <a:pPr marL="179705" indent="449580" algn="just">
              <a:lnSpc>
                <a:spcPct val="150000"/>
              </a:lnSpc>
              <a:spcAft>
                <a:spcPts val="0"/>
              </a:spcAft>
            </a:pPr>
            <a:r>
              <a:rPr lang="ru-RU" sz="2400" dirty="0">
                <a:latin typeface="+mj-lt"/>
                <a:ea typeface="Calibri" panose="020F0502020204030204" pitchFamily="34" charset="0"/>
                <a:cs typeface="Times New Roman" panose="02020603050405020304" pitchFamily="18" charset="0"/>
              </a:rPr>
              <a:t>В КИМ обеспечена преемственность проверяемого содержания с федеральным компонентом государственного стандарта основного общего образования по обществознанию (приказ Минобразования России от 05.03.2004 г. № 1089 «Об утверждении федерального компонента государственных образовательных стандартов начального общего, основного общего и среднего (полного) общего образования»).</a:t>
            </a:r>
          </a:p>
          <a:p>
            <a:pPr marL="0" indent="0">
              <a:buNone/>
            </a:pPr>
            <a:endParaRPr lang="ru-RU" sz="2400" dirty="0"/>
          </a:p>
        </p:txBody>
      </p:sp>
    </p:spTree>
    <p:extLst>
      <p:ext uri="{BB962C8B-B14F-4D97-AF65-F5344CB8AC3E}">
        <p14:creationId xmlns:p14="http://schemas.microsoft.com/office/powerpoint/2010/main" val="3931021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599" y="333375"/>
            <a:ext cx="10201275" cy="5943600"/>
          </a:xfrm>
        </p:spPr>
        <p:txBody>
          <a:bodyPr>
            <a:normAutofit/>
          </a:bodyPr>
          <a:lstStyle/>
          <a:p>
            <a:pPr marL="0" indent="0">
              <a:buNone/>
            </a:pPr>
            <a:r>
              <a:rPr lang="ru-RU" dirty="0" smtClean="0"/>
              <a:t>	</a:t>
            </a:r>
          </a:p>
          <a:p>
            <a:pPr marL="0" indent="0" algn="ctr">
              <a:buNone/>
            </a:pPr>
            <a:r>
              <a:rPr lang="ru-RU" dirty="0"/>
              <a:t>	</a:t>
            </a:r>
            <a:r>
              <a:rPr lang="ru-RU" sz="2800" b="1" dirty="0">
                <a:solidFill>
                  <a:srgbClr val="000000"/>
                </a:solidFill>
                <a:latin typeface="Arial" panose="020B0604020202020204" pitchFamily="34" charset="0"/>
              </a:rPr>
              <a:t>Демонстрационный вариант </a:t>
            </a:r>
            <a:r>
              <a:rPr lang="ru-RU" sz="2800" b="1" dirty="0" smtClean="0">
                <a:solidFill>
                  <a:srgbClr val="000000"/>
                </a:solidFill>
                <a:latin typeface="Arial" panose="020B0604020202020204" pitchFamily="34" charset="0"/>
              </a:rPr>
              <a:t>ОГЭ</a:t>
            </a:r>
          </a:p>
          <a:p>
            <a:pPr marL="0" indent="0" algn="ctr">
              <a:buNone/>
            </a:pPr>
            <a:r>
              <a:rPr lang="ru-RU" sz="2800" b="1" dirty="0" smtClean="0">
                <a:solidFill>
                  <a:srgbClr val="000000"/>
                </a:solidFill>
                <a:latin typeface="Arial" panose="020B0604020202020204" pitchFamily="34" charset="0"/>
              </a:rPr>
              <a:t> </a:t>
            </a:r>
            <a:r>
              <a:rPr lang="ru-RU" sz="2800" b="1" dirty="0">
                <a:solidFill>
                  <a:srgbClr val="000000"/>
                </a:solidFill>
                <a:latin typeface="Arial" panose="020B0604020202020204" pitchFamily="34" charset="0"/>
              </a:rPr>
              <a:t>(контрольной работы) </a:t>
            </a:r>
            <a:endParaRPr lang="ru-RU" sz="2800" dirty="0"/>
          </a:p>
          <a:p>
            <a:pPr algn="just">
              <a:buFont typeface="Wingdings" panose="05000000000000000000" pitchFamily="2" charset="2"/>
              <a:buChar char="Ø"/>
            </a:pPr>
            <a:r>
              <a:rPr lang="ru-RU" sz="2800" dirty="0"/>
              <a:t>На его примере можно получить представление о том, сколько заданий в экзаменационном варианте, какие виды заданий включаются в работу, каков уровень сложности заданий, какие требования предъявляются к записи ответов на задания. </a:t>
            </a:r>
          </a:p>
          <a:p>
            <a:pPr algn="just">
              <a:buFont typeface="Wingdings" panose="05000000000000000000" pitchFamily="2" charset="2"/>
              <a:buChar char="Ø"/>
            </a:pPr>
            <a:r>
              <a:rPr lang="ru-RU" sz="2800" dirty="0" smtClean="0"/>
              <a:t>При </a:t>
            </a:r>
            <a:r>
              <a:rPr lang="ru-RU" sz="2800" dirty="0"/>
              <a:t>ознакомлении с демонстрационным вариантом следует иметь в виду, что задания, включенные в демонстрационный вариант</a:t>
            </a:r>
            <a:r>
              <a:rPr lang="ru-RU" sz="2800" b="1" dirty="0"/>
              <a:t>, </a:t>
            </a:r>
            <a:r>
              <a:rPr lang="ru-RU" sz="2800" b="1" dirty="0">
                <a:solidFill>
                  <a:schemeClr val="accent6">
                    <a:lumMod val="75000"/>
                  </a:schemeClr>
                </a:solidFill>
              </a:rPr>
              <a:t>не отражают всех элементов содержания, которые будут проверяться с помощью вариантов КИМ в 2021 году </a:t>
            </a:r>
            <a:r>
              <a:rPr lang="ru-RU" sz="2800" dirty="0"/>
              <a:t>(см. Обобщенный план экзаменационного варианта). </a:t>
            </a:r>
          </a:p>
          <a:p>
            <a:pPr marL="0" indent="0">
              <a:buNone/>
            </a:pPr>
            <a:endParaRPr lang="ru-RU" dirty="0"/>
          </a:p>
        </p:txBody>
      </p:sp>
    </p:spTree>
    <p:extLst>
      <p:ext uri="{BB962C8B-B14F-4D97-AF65-F5344CB8AC3E}">
        <p14:creationId xmlns:p14="http://schemas.microsoft.com/office/powerpoint/2010/main" val="1150607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1468</TotalTime>
  <Words>1189</Words>
  <Application>Microsoft Office PowerPoint</Application>
  <PresentationFormat>Широкоэкранный</PresentationFormat>
  <Paragraphs>274</Paragraphs>
  <Slides>72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72</vt:i4>
      </vt:variant>
    </vt:vector>
  </HeadingPairs>
  <TitlesOfParts>
    <vt:vector size="81" baseType="lpstr">
      <vt:lpstr>Arial</vt:lpstr>
      <vt:lpstr>Arial,Bold</vt:lpstr>
      <vt:lpstr>Calibri</vt:lpstr>
      <vt:lpstr>Franklin Gothic Book</vt:lpstr>
      <vt:lpstr>PT Sans</vt:lpstr>
      <vt:lpstr>Times New Roman</vt:lpstr>
      <vt:lpstr>TimesNewRoman</vt:lpstr>
      <vt:lpstr>Wingdings</vt:lpstr>
      <vt:lpstr>Crop</vt:lpstr>
      <vt:lpstr> </vt:lpstr>
      <vt:lpstr>Организация проведения контрольной работы ( согласно Письма Федеральной службы по надзору в сфере образования и науки от 25 марта 2021 г №04-17 )</vt:lpstr>
      <vt:lpstr>Презентация PowerPoint</vt:lpstr>
      <vt:lpstr>Презентация PowerPoint</vt:lpstr>
      <vt:lpstr>Проведение и проверка контрольной работы</vt:lpstr>
      <vt:lpstr>Презентация PowerPoint</vt:lpstr>
      <vt:lpstr>Документы, регламентирующие содержание и структуру КИМ ОГЭ (контрольной работы) по обществознанию</vt:lpstr>
      <vt:lpstr>Презентация PowerPoint</vt:lpstr>
      <vt:lpstr>Презентация PowerPoint</vt:lpstr>
      <vt:lpstr>Презентация PowerPoint</vt:lpstr>
      <vt:lpstr>Система оценивания выполнения заданий  Верное выполнение каждого из заданий 2-4, 7-11, 13, 14, 16-20 оценивается 1 баллом. Полный правильный ответ на каждое из заданий 1, 6, 15, 21,22,24  оценивается 2 баллами; если допущена одна ошибка, то ответ оценивается в 1 балл. Если допущены две и более ошибки то выставляется 0 баллов.  Если  ответа нет – Х. Задание 5, 23 – 3 б. Задание 12 – 4 б. </vt:lpstr>
      <vt:lpstr>Презентация PowerPoint</vt:lpstr>
      <vt:lpstr>Презентация PowerPoint</vt:lpstr>
      <vt:lpstr>Задание 1</vt:lpstr>
      <vt:lpstr>Презентация PowerPoint</vt:lpstr>
      <vt:lpstr>Презентация PowerPoint</vt:lpstr>
      <vt:lpstr>Презентация PowerPoint</vt:lpstr>
      <vt:lpstr>Задание 5 </vt:lpstr>
      <vt:lpstr>Рассмотрите фотографию.</vt:lpstr>
      <vt:lpstr>Презентация PowerPoint</vt:lpstr>
      <vt:lpstr> Задание предполагает анализ деятельности, связанной с исполнением роли потребителя. В качестве ответа на вопрос можно указать покупку продуктов питания / хозяйственно-бытовую деятельность / деятельность потребителя и т.п. (может быть дан другой ответ на вопрос, не искажающий сущности изображенного на фото). В соответствии с требованием задания для получения максимального балла (3) нужно сформулировать два правила рационального осуществления этой деятельности и кратко пояснить каждое из правил. </vt:lpstr>
      <vt:lpstr>Задание 6 </vt:lpstr>
      <vt:lpstr>Презентация PowerPoint</vt:lpstr>
      <vt:lpstr>Задание 12 </vt:lpstr>
      <vt:lpstr>Сформулируйте по одному выводу: а) о сходстве и б) о различии в позициях групп опрошенных. Выскажите предположение о том, чем объясняется а) сходство и б) различие. </vt:lpstr>
      <vt:lpstr>Презентация PowerPoint</vt:lpstr>
      <vt:lpstr>Задания 21–24 </vt:lpstr>
      <vt:lpstr>Презентация PowerPoint</vt:lpstr>
      <vt:lpstr>Презентация PowerPoint</vt:lpstr>
      <vt:lpstr>Презентация PowerPoint</vt:lpstr>
      <vt:lpstr>Презентация PowerPoint</vt:lpstr>
      <vt:lpstr>Задание 23 </vt:lpstr>
      <vt:lpstr>Презентация PowerPoint</vt:lpstr>
      <vt:lpstr>Задание 24 </vt:lpstr>
      <vt:lpstr>Презентация PowerPoint</vt:lpstr>
      <vt:lpstr>  Система оценивания выполнения заданий с развёрнутым ответом: основные подходы, критерии и шкалы с примерами ответов экзаменуемых и комментариями</vt:lpstr>
      <vt:lpstr>Рассмотрим примеры выполнения и оценивания работ обучающихся.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Шкала пересчета суммарного первичного балла за выполнение контрольной работы в отметку по пятибалльной шкале</vt:lpstr>
      <vt:lpstr>Материалы, использованные при подготовке презентации: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iris1969@mail.ru</dc:creator>
  <cp:lastModifiedBy>iris1969@mail.ru</cp:lastModifiedBy>
  <cp:revision>122</cp:revision>
  <dcterms:created xsi:type="dcterms:W3CDTF">2021-05-09T11:53:33Z</dcterms:created>
  <dcterms:modified xsi:type="dcterms:W3CDTF">2021-05-10T12:21:46Z</dcterms:modified>
</cp:coreProperties>
</file>