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902" r:id="rId2"/>
    <p:sldId id="1019" r:id="rId3"/>
    <p:sldId id="1069" r:id="rId4"/>
    <p:sldId id="1041" r:id="rId5"/>
    <p:sldId id="1064" r:id="rId6"/>
    <p:sldId id="1065" r:id="rId7"/>
    <p:sldId id="1066" r:id="rId8"/>
    <p:sldId id="1042" r:id="rId9"/>
    <p:sldId id="1021" r:id="rId10"/>
    <p:sldId id="1011" r:id="rId11"/>
    <p:sldId id="1058" r:id="rId12"/>
    <p:sldId id="1035" r:id="rId13"/>
    <p:sldId id="1016" r:id="rId14"/>
    <p:sldId id="1036" r:id="rId15"/>
    <p:sldId id="1046" r:id="rId16"/>
    <p:sldId id="1047" r:id="rId17"/>
    <p:sldId id="1052" r:id="rId18"/>
    <p:sldId id="1053" r:id="rId19"/>
    <p:sldId id="1055" r:id="rId20"/>
    <p:sldId id="1056" r:id="rId21"/>
    <p:sldId id="1061" r:id="rId22"/>
    <p:sldId id="1067" r:id="rId23"/>
    <p:sldId id="1060" r:id="rId24"/>
    <p:sldId id="1071" r:id="rId25"/>
    <p:sldId id="1070" r:id="rId2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C39AF36-CD84-40F6-BA2E-8FA2D17D37DD}">
          <p14:sldIdLst>
            <p14:sldId id="902"/>
          </p14:sldIdLst>
        </p14:section>
        <p14:section name="Раздел без заголовка" id="{930B23EF-604E-4063-A396-D922E5068838}">
          <p14:sldIdLst>
            <p14:sldId id="1019"/>
            <p14:sldId id="1069"/>
            <p14:sldId id="1041"/>
            <p14:sldId id="1064"/>
            <p14:sldId id="1065"/>
            <p14:sldId id="1066"/>
            <p14:sldId id="1042"/>
            <p14:sldId id="1062"/>
            <p14:sldId id="1063"/>
            <p14:sldId id="1021"/>
            <p14:sldId id="1068"/>
            <p14:sldId id="1011"/>
            <p14:sldId id="1058"/>
            <p14:sldId id="1035"/>
            <p14:sldId id="1016"/>
            <p14:sldId id="1036"/>
            <p14:sldId id="1046"/>
            <p14:sldId id="1047"/>
            <p14:sldId id="1052"/>
            <p14:sldId id="1053"/>
            <p14:sldId id="1055"/>
            <p14:sldId id="1056"/>
            <p14:sldId id="1061"/>
            <p14:sldId id="1067"/>
            <p14:sldId id="1059"/>
            <p14:sldId id="1060"/>
            <p14:sldId id="1071"/>
            <p14:sldId id="107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orient="horz" pos="1431">
          <p15:clr>
            <a:srgbClr val="A4A3A4"/>
          </p15:clr>
        </p15:guide>
        <p15:guide id="3" orient="horz" pos="3332">
          <p15:clr>
            <a:srgbClr val="A4A3A4"/>
          </p15:clr>
        </p15:guide>
        <p15:guide id="4" pos="230">
          <p15:clr>
            <a:srgbClr val="A4A3A4"/>
          </p15:clr>
        </p15:guide>
        <p15:guide id="5" pos="2896">
          <p15:clr>
            <a:srgbClr val="A4A3A4"/>
          </p15:clr>
        </p15:guide>
        <p15:guide id="6" pos="5525">
          <p15:clr>
            <a:srgbClr val="A4A3A4"/>
          </p15:clr>
        </p15:guide>
        <p15:guide id="7" pos="413">
          <p15:clr>
            <a:srgbClr val="A4A3A4"/>
          </p15:clr>
        </p15:guide>
        <p15:guide id="8" pos="2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1218" y="-90"/>
      </p:cViewPr>
      <p:guideLst>
        <p:guide orient="horz" pos="4319"/>
        <p:guide orient="horz" pos="1431"/>
        <p:guide orient="horz" pos="3332"/>
        <p:guide pos="230"/>
        <p:guide pos="2896"/>
        <p:guide pos="5525"/>
        <p:guide pos="413"/>
        <p:guide pos="27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54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322" y="0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CF59A541-0937-4642-B9CF-8B940F90B2BC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003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322" y="9428003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010DB85A-6BFB-4AA5-87FF-3B51FC537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989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322" y="0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A909AE1A-891E-4AD9-B412-EAA3C69B04A9}" type="datetimeFigureOut">
              <a:rPr lang="ru-RU" smtClean="0"/>
              <a:pPr/>
              <a:t>25.04.2021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05" y="4714802"/>
            <a:ext cx="5436869" cy="4467065"/>
          </a:xfrm>
          <a:prstGeom prst="rect">
            <a:avLst/>
          </a:prstGeom>
        </p:spPr>
        <p:txBody>
          <a:bodyPr vert="horz" lIns="92153" tIns="46077" rIns="92153" bIns="460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003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322" y="9428003"/>
            <a:ext cx="2945766" cy="49704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ACEB1050-AA26-4374-A567-F91DB2E511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263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B327A-3AC5-4A8A-A0AF-457FE33809F3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EA8E-DDBA-4EA2-96E9-9E4D2B058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79EED-3886-4E51-86A1-0214F13A5A03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8917F-F78B-49E1-B287-8033EB8DF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544E-5391-4505-AD86-7795B68219D8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781C-A0BB-4728-9F28-0418E91E4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4F56E-BC05-4B0D-A622-E2EC3187AA0A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1223F-4900-4170-BA34-0156F171F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592AA-D7F1-4DA1-BAF8-EE6B703964A1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70E-A9D3-48D6-847C-280A90FCD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5288-4108-44F4-A231-DA5505BEDF8B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1216-6F0F-4184-A66F-615EB023F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217F-C68E-4F0B-AA6F-E43A35365FEB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A861-8607-40A1-8672-805EBCB74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F62CA-B2B9-4D22-8A3C-65B1EC38831E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7273-A5ED-4B7A-B344-B7652A6C4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A4F38-B41A-4841-A6FC-9E7311BF6660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A621-49F2-4DA3-A7AE-3172CD616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8190-BB94-4E72-8CBF-925EA2A48355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98D69-EBF6-43CD-A2A5-BDD8B14EA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5F37A-FE06-4891-9A29-931C3D318605}" type="datetimeFigureOut">
              <a:rPr lang="ru-RU"/>
              <a:pPr>
                <a:defRPr/>
              </a:pPr>
              <a:t>25.04.2021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D0AA-3B02-482B-9040-E90205F6D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zalega\Desktop\Красноярск 2015\Рисунки\Top.png"/>
          <p:cNvPicPr preferRelativeResize="0">
            <a:picLocks noChangeArrowheads="1"/>
          </p:cNvPicPr>
          <p:nvPr userDrawn="1"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16000" y="6505577"/>
            <a:ext cx="8137159" cy="360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 rot="16200000">
            <a:off x="8424374" y="5765009"/>
            <a:ext cx="72000" cy="1404000"/>
          </a:xfrm>
          <a:prstGeom prst="rect">
            <a:avLst/>
          </a:prstGeom>
          <a:solidFill>
            <a:srgbClr val="DD8F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1" y="6505577"/>
            <a:ext cx="999859" cy="352425"/>
          </a:xfrm>
          <a:prstGeom prst="rect">
            <a:avLst/>
          </a:prstGeom>
          <a:solidFill>
            <a:srgbClr val="DD8F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3343276" y="6484938"/>
            <a:ext cx="5800724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6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1264779" y="56644"/>
            <a:ext cx="72876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910099-E5F3-4960-89FA-DD2C751702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98427" y="20993"/>
            <a:ext cx="88831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одзаголовок 2"/>
          <p:cNvSpPr txBox="1">
            <a:spLocks/>
          </p:cNvSpPr>
          <p:nvPr userDrawn="1"/>
        </p:nvSpPr>
        <p:spPr bwMode="auto">
          <a:xfrm>
            <a:off x="0" y="6456362"/>
            <a:ext cx="982766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krao.ru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0" name="Подзаголовок 2"/>
          <p:cNvSpPr txBox="1">
            <a:spLocks/>
          </p:cNvSpPr>
          <p:nvPr userDrawn="1"/>
        </p:nvSpPr>
        <p:spPr bwMode="auto">
          <a:xfrm>
            <a:off x="990212" y="6503987"/>
            <a:ext cx="29527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85725" eaLnBrk="0" hangingPunct="0">
              <a:spcBef>
                <a:spcPts val="0"/>
              </a:spcBef>
              <a:defRPr/>
            </a:pP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г.Красноярск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3600" b="1" kern="1400" cap="all" spc="0" dirty="0" smtClean="0">
          <a:ln w="0"/>
          <a:solidFill>
            <a:srgbClr val="DD8F3A"/>
          </a:solidFill>
          <a:effectLst/>
          <a:latin typeface="+mn-lt"/>
          <a:ea typeface="+mn-ea"/>
          <a:cs typeface="+mn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du.rustest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1%83%D1%80%D1%83%D1%85%D0%B0%D0%BD%D1%81%D0%BA%D0%B8%D0%B9_%D1%80%D0%B0%D0%B9%D0%BE%D0%BD" TargetMode="External"/><Relationship Id="rId13" Type="http://schemas.openxmlformats.org/officeDocument/2006/relationships/hyperlink" Target="https://ru.wikipedia.org/wiki/%D0%9A%D1%83%D1%80%D0%B0%D0%B3%D0%B8%D0%BD%D1%81%D0%BA%D0%B8%D0%B9_%D1%80%D0%B0%D0%B9%D0%BE%D0%BD" TargetMode="External"/><Relationship Id="rId3" Type="http://schemas.openxmlformats.org/officeDocument/2006/relationships/hyperlink" Target="https://ru.wikipedia.org/wiki/%D0%A1%D0%B5%D0%B2%D0%B5%D1%80%D0%BE-%D0%95%D0%BD%D0%B8%D1%81%D0%B5%D0%B9%D1%81%D0%BA%D0%B8%D0%B9_%D1%80%D0%B0%D0%B9%D0%BE%D0%BD" TargetMode="External"/><Relationship Id="rId7" Type="http://schemas.openxmlformats.org/officeDocument/2006/relationships/hyperlink" Target="https://ru.wikipedia.org/wiki/%D0%96%D0%B5%D0%BB%D0%B5%D0%B7%D0%BD%D0%BE%D0%B3%D0%BE%D1%80%D1%81%D0%BA_(%D0%97%D0%90%D0%A2%D0%9E)" TargetMode="External"/><Relationship Id="rId12" Type="http://schemas.openxmlformats.org/officeDocument/2006/relationships/hyperlink" Target="https://ru.wikipedia.org/wiki/%D0%9D%D0%B0%D0%B7%D0%B0%D1%80%D0%BE%D0%B2%D0%BE_(%D0%9A%D1%80%D0%B0%D1%81%D0%BD%D0%BE%D1%8F%D1%80%D1%81%D0%BA%D0%B8%D0%B9_%D0%BA%D1%80%D0%B0%D0%B9)" TargetMode="External"/><Relationship Id="rId2" Type="http://schemas.openxmlformats.org/officeDocument/2006/relationships/hyperlink" Target="https://ru.wikipedia.org/wiki/%D0%A2%D1%8E%D1%85%D1%82%D0%B5%D1%82%D1%81%D0%BA%D0%B8%D0%B9_%D1%80%D0%B0%D0%B9%D0%BE%D0%BD" TargetMode="External"/><Relationship Id="rId16" Type="http://schemas.openxmlformats.org/officeDocument/2006/relationships/hyperlink" Target="https://ru.wikipedia.org/wiki/%D0%9C%D0%B0%D0%BD%D1%81%D0%BA%D0%B8%D0%B9_%D1%80%D0%B0%D0%B9%D0%BE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1%87%D0%B8%D0%BD%D1%81%D0%BA%D0%B8%D0%B9_%D1%80%D0%B0%D0%B9%D0%BE%D0%BD" TargetMode="External"/><Relationship Id="rId11" Type="http://schemas.openxmlformats.org/officeDocument/2006/relationships/hyperlink" Target="https://ru.wikipedia.org/wiki/%D0%95%D1%80%D0%BC%D0%B0%D0%BA%D0%BE%D0%B2%D1%81%D0%BA%D0%B8%D0%B9_%D1%80%D0%B0%D0%B9%D0%BE%D0%BD" TargetMode="External"/><Relationship Id="rId5" Type="http://schemas.openxmlformats.org/officeDocument/2006/relationships/hyperlink" Target="https://ru.wikipedia.org/wiki/%D0%91%D0%B5%D1%80%D1%91%D0%B7%D0%BE%D0%B2%D1%81%D0%BA%D0%B8%D0%B9_%D1%80%D0%B0%D0%B9%D0%BE%D0%BD_(%D0%9A%D1%80%D0%B0%D1%81%D0%BD%D0%BE%D1%8F%D1%80%D1%81%D0%BA%D0%B8%D0%B9_%D0%BA%D1%80%D0%B0%D0%B9)" TargetMode="External"/><Relationship Id="rId15" Type="http://schemas.openxmlformats.org/officeDocument/2006/relationships/hyperlink" Target="https://ru.wikipedia.org/wiki/%D0%94%D0%B7%D0%B5%D1%80%D0%B6%D0%B8%D0%BD%D1%81%D0%BA%D0%B8%D0%B9_%D1%80%D0%B0%D0%B9%D0%BE%D0%BD_(%D0%9A%D1%80%D0%B0%D1%81%D0%BD%D0%BE%D1%8F%D1%80%D1%81%D0%BA%D0%B8%D0%B9_%D0%BA%D1%80%D0%B0%D0%B9)" TargetMode="External"/><Relationship Id="rId10" Type="http://schemas.openxmlformats.org/officeDocument/2006/relationships/hyperlink" Target="https://ru.wikipedia.org/wiki/%D0%A8%D0%B0%D1%80%D1%8B%D0%BF%D0%BE%D0%B2%D1%81%D0%BA%D0%B8%D0%B9_%D1%80%D0%B0%D0%B9%D0%BE%D0%BD" TargetMode="External"/><Relationship Id="rId4" Type="http://schemas.openxmlformats.org/officeDocument/2006/relationships/hyperlink" Target="https://ru.wikipedia.org/wiki/%D0%A1%D0%BE%D0%BB%D0%BD%D0%B5%D1%87%D0%BD%D1%8B%D0%B9_(%D0%9A%D1%80%D0%B0%D1%81%D0%BD%D0%BE%D1%8F%D1%80%D1%81%D0%BA%D0%B8%D0%B9_%D0%BA%D1%80%D0%B0%D0%B9)" TargetMode="External"/><Relationship Id="rId9" Type="http://schemas.openxmlformats.org/officeDocument/2006/relationships/hyperlink" Target="https://ru.wikipedia.org/wiki/%D0%9A%D0%B0%D0%BD%D1%81%D0%BA" TargetMode="External"/><Relationship Id="rId14" Type="http://schemas.openxmlformats.org/officeDocument/2006/relationships/hyperlink" Target="https://ru.wikipedia.org/wiki/%D0%A2%D0%B0%D1%81%D0%B5%D0%B5%D0%B2%D1%81%D0%BA%D0%B8%D0%B9_%D1%80%D0%B0%D0%B9%D0%BE%D0%B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d/qxhvR1NfBFcNVg?w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362075" cy="1171575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/>
              <a:t>П</a:t>
            </a:r>
          </a:p>
        </p:txBody>
      </p:sp>
      <p:pic>
        <p:nvPicPr>
          <p:cNvPr id="21" name="Picture 2" descr="C:\Users\zalega\Desktop\Красноярск 2015\Рисунки\Top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298288"/>
            <a:ext cx="9153159" cy="755595"/>
          </a:xfrm>
          <a:prstGeom prst="rect">
            <a:avLst/>
          </a:prstGeom>
          <a:noFill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224957" y="5424859"/>
            <a:ext cx="6912000" cy="0"/>
          </a:xfrm>
          <a:prstGeom prst="line">
            <a:avLst/>
          </a:prstGeom>
          <a:ln w="28575">
            <a:solidFill>
              <a:srgbClr val="DD8F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34572" y="2377440"/>
            <a:ext cx="820146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О</a:t>
            </a:r>
            <a:r>
              <a:rPr lang="ru-RU" sz="2600" b="1" dirty="0">
                <a:solidFill>
                  <a:schemeClr val="tx2"/>
                </a:solidFill>
              </a:rPr>
              <a:t>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ПРОВЕДЕНИИ</a:t>
            </a:r>
            <a:r>
              <a:rPr lang="ru-RU" sz="2600" b="1" dirty="0" smtClean="0">
                <a:solidFill>
                  <a:schemeClr val="tx2"/>
                </a:solidFill>
              </a:rPr>
              <a:t>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ГОСУДАРСТВЕННОЙ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ИТОГОВОЙ АТТЕСТАЦИИ</a:t>
            </a:r>
            <a:r>
              <a:rPr lang="ru-RU" sz="2600" dirty="0">
                <a:solidFill>
                  <a:schemeClr val="tx2"/>
                </a:solidFill>
              </a:rPr>
              <a:t/>
            </a:r>
            <a:br>
              <a:rPr lang="ru-RU" sz="2600" dirty="0">
                <a:solidFill>
                  <a:schemeClr val="tx2"/>
                </a:solidFill>
              </a:rPr>
            </a:br>
            <a:r>
              <a:rPr lang="ru-RU" sz="2800" b="1" dirty="0">
                <a:solidFill>
                  <a:schemeClr val="tx2"/>
                </a:solidFill>
              </a:rPr>
              <a:t>по образовательным программам основного общего и среднего общего образования в Красноярском крае </a:t>
            </a:r>
            <a:br>
              <a:rPr lang="ru-RU" sz="2800" b="1" dirty="0">
                <a:solidFill>
                  <a:schemeClr val="tx2"/>
                </a:solidFill>
              </a:rPr>
            </a:b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3377" y="56644"/>
            <a:ext cx="7371471" cy="864096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Обучение работников ППЭ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0741"/>
            <a:ext cx="8229600" cy="5205424"/>
          </a:xfrm>
        </p:spPr>
        <p:txBody>
          <a:bodyPr/>
          <a:lstStyle/>
          <a:p>
            <a:pPr>
              <a:buNone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Дистанционное обучение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Сайт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http://edu.rustest.ru/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Обучение должны пройти: руководители ППЭ, члены ГЭК, технические специалисты, организаторы ППЭ)</a:t>
            </a:r>
          </a:p>
          <a:p>
            <a:pPr marL="0" indent="0">
              <a:buNone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Сроки проведения обучения: </a:t>
            </a:r>
            <a:r>
              <a:rPr lang="ru-RU" sz="22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30 апреля</a:t>
            </a:r>
          </a:p>
          <a:p>
            <a:pPr>
              <a:buNone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Заместителям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 по социальным вопросам, руководителям МОУО -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взять на контроль 100% обучение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специалистов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zalega\Desktop\Красноярск 2015\Рисунки\Top.png"/>
          <p:cNvPicPr>
            <a:picLocks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 flipV="1">
            <a:off x="-3" y="920741"/>
            <a:ext cx="9153159" cy="2576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Итоги обучения работников ППЭ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41872"/>
            <a:ext cx="8229600" cy="5384293"/>
          </a:xfrm>
        </p:spPr>
        <p:txBody>
          <a:bodyPr/>
          <a:lstStyle/>
          <a:p>
            <a:pPr marL="0" indent="0">
              <a:buNone/>
            </a:pPr>
            <a:r>
              <a:rPr lang="ru-RU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100% обучены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г. Боготол, г. Шарыпово, Абанский, Балахтинский, Боготольский, Большемуртинский, Ирбейский, Козульский, Назаровский, Рыбинский, Саянский, Сухобузимский, Уярский районы</a:t>
            </a:r>
          </a:p>
          <a:p>
            <a:pPr marL="0" indent="0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99% обучены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Эвенкийский МР, Лесосибирск</a:t>
            </a:r>
          </a:p>
          <a:p>
            <a:pPr marL="0" indent="0">
              <a:buNone/>
            </a:pPr>
            <a:r>
              <a:rPr lang="ru-RU" sz="1800" b="1" u="sng" dirty="0" smtClean="0"/>
              <a:t>НЕ ПРОШЛИ ОБУЧЕНИЕ более 30%:</a:t>
            </a:r>
            <a:endParaRPr lang="ru-RU" sz="1800" b="1" u="sng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5052999"/>
              </p:ext>
            </p:extLst>
          </p:nvPr>
        </p:nvGraphicFramePr>
        <p:xfrm>
          <a:off x="345055" y="2363636"/>
          <a:ext cx="8514273" cy="4113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3043"/>
                <a:gridCol w="1199072"/>
                <a:gridCol w="1604513"/>
                <a:gridCol w="1647645"/>
              </a:tblGrid>
              <a:tr h="2451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Муниципалитет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работников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прошли обучение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не прошедших обучение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 tooltip="Тюхтетский район"/>
                        </a:rPr>
                        <a:t>Тюхтетский район (муниципальный округ)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 tooltip="Северо-Енисейский район"/>
                        </a:rPr>
                        <a:t>Северо-Енисейский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 tooltip="Солнечный (Красноярский край)"/>
                        </a:rPr>
                        <a:t>ЗАТО посёлок Солнечный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Берёзовский район (Красноярский край)"/>
                        </a:rPr>
                        <a:t>Березовский 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 tooltip="Берёзовский район (Красноярский край)"/>
                        </a:rPr>
                        <a:t>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 tooltip="Ачинский район"/>
                        </a:rPr>
                        <a:t>Ачинский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7" tooltip="Железногорск (ЗАТО)"/>
                        </a:rPr>
                        <a:t>ЗАТО город Железногорск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8" tooltip="Туруханский район"/>
                        </a:rPr>
                        <a:t>Туруханский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9" tooltip="Канск"/>
                        </a:rPr>
                        <a:t>город Канск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0" tooltip="Шарыповский район"/>
                        </a:rPr>
                        <a:t>Шарыповский район (муниципальный округ)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42,1%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1" tooltip="Ермаковский район"/>
                        </a:rPr>
                        <a:t>Ермаковский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2" tooltip="Назарово (Красноярский край)"/>
                        </a:rPr>
                        <a:t>город Назарово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3" tooltip="Курагинский район"/>
                        </a:rPr>
                        <a:t>Курагинский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4" tooltip="Тасеевский район"/>
                        </a:rPr>
                        <a:t>Тасеевский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5" tooltip="Дзержинский район (Красноярский край)"/>
                        </a:rPr>
                        <a:t>Дзержинский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51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 tooltip="Манский район"/>
                        </a:rPr>
                        <a:t>Манский район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0761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404F65-CD99-4A1E-982D-01F45972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Выдача Аттестатов о среднем общем образовании в 2021 году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A3E7C0-63C7-43E1-992F-CE2B8D179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1108363"/>
            <a:ext cx="8728363" cy="525586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п.2. Основанием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выдачи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аттестата 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приложения к нему лицам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планирующим в 2021 году поступление на обучение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ООВО,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 исключением лиц 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ОВЗ,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лиц, являющихся детьми-инвалидами, инвалидами,   является получение ими при прохождении ГИА в форме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ГВЭ 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«Русский язык» и «Математика» отметки не ниже удовлетворительной (3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балла).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планирующим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2021 году поступление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ООВО 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сдавшим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ЕГЭ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предметам по выбору для предъявления их результатов при поступлении на обучение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ООВО,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является получение при прохождении ГИА по учебному предмету «Русский язык» в форме ЕГЭ количества баллов не ниже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минимального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с ОВЗ/детям-инвалидам/инвалидам является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получение ими при прохождении ГИА по учебному предмету «Русский язык» в форме ЕГЭ – количества баллов не ниже минимального, в форме ГВЭ – отметки не ниже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удовлетворительной (3 балла).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42900"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7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404F65-CD99-4A1E-982D-01F459727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4" y="56644"/>
            <a:ext cx="8215745" cy="864096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Выдача Аттестатов о среднем общем образовании с отличием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A3E7C0-63C7-43E1-992F-CE2B8D179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68" y="1035169"/>
            <a:ext cx="8229600" cy="532905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П. 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Основаниями для выдачи  аттестата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приложения к нему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являются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итоговые отметки «отлично» по всем учебным предметам учебного плана,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изучавшимся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уровне СОО,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результаты ГИА (без учета результатов, полученных при прохождении повторной ГИА).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случае прохождения ГИА в форме ЕГЭ –  не менее 70 баллов на ЕГЭ по учебному предмету «Русский язык» и количество баллов не ниже минимального по всем сдаваемым в форме ЕГЭ учебным предметам;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случае прохождения выпускником 11 (12) класса ГИА в форме ГВЭ –  отметки 5 баллов по учебным предметам «Русский язык» и «Математика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0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404F65-CD99-4A1E-982D-01F45972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Выдача Аттестатов о среднем общем образовании в 2021 году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A3E7C0-63C7-43E1-992F-CE2B8D179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858983"/>
            <a:ext cx="8728363" cy="572192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п. 4.</a:t>
            </a:r>
            <a:r>
              <a:rPr lang="ru-RU" sz="2000" dirty="0"/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случае невозможности выдачи аттестата выпускнику лично или другому лицу при предъявлении им документа, удостоверяющего личность, и оформленной доверенности, выданной указанному лицу выпускником,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 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заявлению выпускника направляет аттестат в его адрес через операторов почтовой связи общего пользования заказным почтовым отправлением с уведомлением о вручении.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Выпускник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вправе в электронной форме посредством электронной почты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электронной информационной системы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том числе с использованием функционала официального сайта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«Интернет», обратиться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 с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просьбой о направлении ему отсканированной копии оригинала аттестата.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 направляет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отсканированную копию оригинала аттестата выпускнику по указанному им адресу электронной 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почты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течение 3 календарных дней после получения соответствующего обращения.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Оригинал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аттестата хранится в личном деле выпускника до момента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востребования выпускником или другим лицом при предъявлении им документа, удостоверяющего личность, и оформленной доверенности, выданной указанному лицу выпускником.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42900"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779" y="56644"/>
            <a:ext cx="7287672" cy="624843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НПБ Гиа-9</a:t>
            </a:r>
            <a:endParaRPr lang="ru-RU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672" y="870333"/>
            <a:ext cx="8660920" cy="5574534"/>
          </a:xfrm>
        </p:spPr>
        <p:txBody>
          <a:bodyPr/>
          <a:lstStyle/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26.02.2021 № 256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особенностях проведения ГИА по образовательным программам ОО и СО образования в 2021 году»</a:t>
            </a: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МП РФ и РОН от 16.03.2021 № 104/306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особенностях ГИА по ОП ООО в 2021 году»</a:t>
            </a: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расписания ГИА-9 (сайт РОН)</a:t>
            </a: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РОН от 19.02.2021 № 05-20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«О направлении рекомендаций по определению минимального количества баллов ОГЭ»</a:t>
            </a: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Письмо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РОН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25.03.2021 № 04-17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«Об организации и проведении в 2020/2021 учебном году контрольных работ для обучающихся 9-х классов, осваивающих образовательные программы основного общего образования»</a:t>
            </a: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РОН от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12.04.2021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10-99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«О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методических рекомендаций»</a:t>
            </a:r>
          </a:p>
          <a:p>
            <a:pPr marL="452438" lvl="1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Приложение 1 «МР по проведению ГИА-9 в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году»</a:t>
            </a:r>
          </a:p>
          <a:p>
            <a:pPr marL="452438" lvl="1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Приложение 14 «Рекомендации ГИА-9 и ГИА-11 в форме ЕГЭ и ОГЭ для ОВЗ в 2021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году»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МО КК от 25.02.2021 № 99-11-05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мин. баллов ОГЭ»</a:t>
            </a:r>
          </a:p>
          <a:p>
            <a:pPr marL="176213" indent="-166688" algn="just">
              <a:lnSpc>
                <a:spcPct val="114000"/>
              </a:lnSpc>
              <a:spcBef>
                <a:spcPts val="0"/>
              </a:spcBef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МО КК от 09.04.2021 № 75-4707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«О проведении контрольных работ для обучающихся 9-х классов»</a:t>
            </a:r>
          </a:p>
        </p:txBody>
      </p:sp>
    </p:spTree>
    <p:extLst>
      <p:ext uri="{BB962C8B-B14F-4D97-AF65-F5344CB8AC3E}">
        <p14:creationId xmlns:p14="http://schemas.microsoft.com/office/powerpoint/2010/main" xmlns="" val="4098548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964" y="56644"/>
            <a:ext cx="7930809" cy="63608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Особенности проведения ГИА-9 в 2021 году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555" y="802862"/>
            <a:ext cx="8742218" cy="2132844"/>
          </a:xfrm>
        </p:spPr>
        <p:txBody>
          <a:bodyPr/>
          <a:lstStyle/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ГИА только по обязательным предметам - русскому языку и математике. </a:t>
            </a:r>
            <a:b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ГИА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по другим предметам не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проводится.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участников ГИА с ОВЗ/детей-инвалидов/инвалидов ГИА по их желанию проводится только по одному обязательному предмету по их выбору.</a:t>
            </a:r>
          </a:p>
          <a:p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Планируемые сроки проведения ГИА:</a:t>
            </a:r>
          </a:p>
          <a:p>
            <a:pPr marL="0" indent="0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8998946"/>
              </p:ext>
            </p:extLst>
          </p:nvPr>
        </p:nvGraphicFramePr>
        <p:xfrm>
          <a:off x="802257" y="2358192"/>
          <a:ext cx="7832785" cy="3957164"/>
        </p:xfrm>
        <a:graphic>
          <a:graphicData uri="http://schemas.openxmlformats.org/drawingml/2006/table">
            <a:tbl>
              <a:tblPr firstRow="1" firstCol="1" bandRow="1"/>
              <a:tblGrid>
                <a:gridCol w="2216275"/>
                <a:gridCol w="2790921"/>
                <a:gridCol w="2825589"/>
              </a:tblGrid>
              <a:tr h="258012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Дата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ОГЭ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ГВЭ-9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805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500" b="1" dirty="0">
                          <a:effectLst/>
                        </a:rPr>
                        <a:t> </a:t>
                      </a:r>
                      <a:r>
                        <a:rPr lang="ru-RU" sz="1500" b="1" dirty="0" smtClean="0">
                          <a:effectLst/>
                        </a:rPr>
                        <a:t>Основной </a:t>
                      </a:r>
                      <a:r>
                        <a:rPr lang="ru-RU" sz="1500" b="1" dirty="0">
                          <a:effectLst/>
                        </a:rPr>
                        <a:t>период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24 мая (пн)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25 мая (вт)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русский язык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27 мая (чт)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28 мая (пт)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математика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8 июня (вт)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резерв: русский язык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16 июня (ср)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резерв: математика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30 июня (ср)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2 июля (пт)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805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b="1" dirty="0" smtClean="0">
                          <a:effectLst/>
                        </a:rPr>
                        <a:t>Дополнительный </a:t>
                      </a:r>
                      <a:r>
                        <a:rPr lang="ru-RU" sz="1500" b="1" dirty="0">
                          <a:effectLst/>
                        </a:rPr>
                        <a:t>период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3 сентября (пт)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6 сентября (пн)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математика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13 сентября (пн)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резерв: русский язык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русский язык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80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15 сентября (ср)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резерв: математика </a:t>
                      </a:r>
                      <a:endParaRPr lang="ru-RU" sz="15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резерв: математика </a:t>
                      </a:r>
                      <a:endParaRPr lang="ru-RU" sz="15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945" marR="73025" marT="3302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2504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19" y="3117497"/>
            <a:ext cx="8839202" cy="3307369"/>
          </a:xfrm>
        </p:spPr>
        <p:txBody>
          <a:bodyPr/>
          <a:lstStyle/>
          <a:p>
            <a:pPr marL="180975" indent="-180975" algn="just">
              <a:spcAft>
                <a:spcPts val="600"/>
              </a:spcAft>
            </a:pPr>
            <a:r>
              <a:rPr lang="ru-RU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17 мая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дополнительный срок проведения ИС</a:t>
            </a:r>
          </a:p>
          <a:p>
            <a:pPr marL="276225" indent="-276225" algn="just">
              <a:buNone/>
            </a:pPr>
            <a:r>
              <a:rPr lang="ru-RU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Выявлены нарушения:</a:t>
            </a:r>
          </a:p>
          <a:p>
            <a:pPr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удалили из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назначения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ИС в связи с их участием в соревнованиях, но участники вернулись к дате проведения ИС. Вновь назначить участников на ИС после формирования и выставления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-файла в РБД невозможно.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назначили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итоговое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собеседование, так как он временно находился в другом учреждении (приюте). На ИС должны быть назначены все обучающиеся 9 классов, числящиеся в образовательной организации и не имеющие действующего зачёта.</a:t>
            </a:r>
          </a:p>
          <a:p>
            <a:pPr algn="just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внес баллы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не соответствующему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критерию в протокол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ответов участников итогового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собеседования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55964" y="56644"/>
            <a:ext cx="7930809" cy="63608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итогового собеседования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6209130"/>
              </p:ext>
            </p:extLst>
          </p:nvPr>
        </p:nvGraphicFramePr>
        <p:xfrm>
          <a:off x="766007" y="876408"/>
          <a:ext cx="8233615" cy="2072640"/>
        </p:xfrm>
        <a:graphic>
          <a:graphicData uri="http://schemas.openxmlformats.org/drawingml/2006/table">
            <a:tbl>
              <a:tblPr firstRow="1" bandRow="1"/>
              <a:tblGrid>
                <a:gridCol w="2061414"/>
                <a:gridCol w="1624263"/>
                <a:gridCol w="1503948"/>
                <a:gridCol w="3043990"/>
              </a:tblGrid>
              <a:tr h="332451">
                <a:tc>
                  <a:txBody>
                    <a:bodyPr/>
                    <a:lstStyle/>
                    <a:p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февраля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марта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мая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2451"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Назначено на ИС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28243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1356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 </a:t>
                      </a: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 состоянию на 21 апреля)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2451"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Зачет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26878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1150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2451"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Незачет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2451"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Неявка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561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9399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55964" y="56644"/>
            <a:ext cx="8188036" cy="63608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КОНТРОЛЬНЫХ РАБОТ В 9 КЛАССАХ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01154" y="577971"/>
            <a:ext cx="8659091" cy="57623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Сроки проведения КР-9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мая (вторник)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биология (3ч), литература (3ч55м), информатика и ИКТ (2ч30м);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19 мая (среда)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физика (3ч), история (3ч);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20 мая (четверг)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обществознание (3ч), химия (3ч);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21 мая (пятница)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география (2ч30м),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языки (2ч15м)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(английский, французский, немецкий и испанский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1" indent="0" algn="just">
              <a:buNone/>
            </a:pP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Начало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КР-9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10.00</a:t>
            </a:r>
            <a:endParaRPr lang="ru-RU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Участниками КР-9 являются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обучающиеся организаций, осуществляющих образовательную деятельность по имеющим государственную аккредитацию ОП ООО, в том числе обучающиеся с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ОВЗ,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дети-инвалиды и инвалиды, осваивающие ОП ООО;</a:t>
            </a: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лица, осваивающие ОП ООО в форме семейного образования, либо лица, обучающиеся по не имеющим государственной аккредитации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ОП ООО,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прикрепившиеся для прохождения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ГИА по ОП ООО экстерном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ОО.</a:t>
            </a:r>
            <a:endParaRPr lang="ru-RU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Участники участвуют в КР-9 только </a:t>
            </a:r>
            <a:r>
              <a:rPr lang="ru-RU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одному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из указанных учебных предметов по выбору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участника</a:t>
            </a:r>
          </a:p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Резервные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сроки проведения контрольных работ по соответствующим учебным предметам не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предусмотрены</a:t>
            </a:r>
          </a:p>
        </p:txBody>
      </p:sp>
    </p:spTree>
    <p:extLst>
      <p:ext uri="{BB962C8B-B14F-4D97-AF65-F5344CB8AC3E}">
        <p14:creationId xmlns:p14="http://schemas.microsoft.com/office/powerpoint/2010/main" xmlns="" val="389205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55964" y="56644"/>
            <a:ext cx="8188036" cy="63608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КР-9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01154" y="920740"/>
            <a:ext cx="8659091" cy="541958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Обучающиеся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9-х классов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подают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(форма в приложении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Письму МО КК от 09.04.2021 №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75-4707) на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участие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указанием выбранного учебного предмета в срок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30.04.2021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(включительно)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ОО,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которых они обучаются (экстерны – в ОО, к которым прикрепились для прохождения ГИА).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Лица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ОВЗ,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дети-инвалиды и инвалиды принимают участие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своему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желанию.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Информацию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 участниках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с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указанием выбранного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 необходимо внести в РИС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позднее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04.05.2021.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КР-9: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являются условием допуска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ГИА-9;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могут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быть использованы при приеме на профильное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 (по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определенным учебным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предметам);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рекомендуется выставить 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классный журнал.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93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779" y="229172"/>
            <a:ext cx="7287672" cy="624843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НПБ Гиа-11</a:t>
            </a:r>
            <a:endParaRPr lang="ru-RU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672" y="888521"/>
            <a:ext cx="8660920" cy="5434640"/>
          </a:xfrm>
        </p:spPr>
        <p:txBody>
          <a:bodyPr/>
          <a:lstStyle/>
          <a:p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26.02.2021 № 256 «Об особенностях проведения ГИА по образовательным программам ОО и СО образования в 2021 году»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риказ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МП РФ и РОН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 16.03.2021 № 105/307 «Об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особенностях ГИА по ОП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2021 году»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Приказ МП РФ от 22.03.2021 № 113 «Об особенностях заполнения и выдачи аттестатов о СОО в 2021 году» (вступает в силу 23.04.2021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МП РФ и РОН от 12.04.2021 № 161/470 «Об утверждении единого расписания и продолжительности проведения ЕГЭ…»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РОН от 12.04.2021 № 10-99 О направлении методических рекомендаций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РОН от 02.03.2021 № 05-31 О шкале перевода суммы первичных баллов за ЭР ГВЭ по ОП СОО (приложение № 2 – для новой категории участников ГВЭ)</a:t>
            </a:r>
          </a:p>
        </p:txBody>
      </p:sp>
    </p:spTree>
    <p:extLst>
      <p:ext uri="{BB962C8B-B14F-4D97-AF65-F5344CB8AC3E}">
        <p14:creationId xmlns:p14="http://schemas.microsoft.com/office/powerpoint/2010/main" xmlns="" val="420113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55964" y="56644"/>
            <a:ext cx="8188036" cy="636083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КР-9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01154" y="920740"/>
            <a:ext cx="8659091" cy="541958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Содержание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заданий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проведения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будет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соответствовать документам, определяющим структуру и содержание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КИМ ОГЭ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2021 года по соответствующим учебным предметам.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структурой и содержанием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КИМ ОГЭ 2021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ознакомиться на официальном сайте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ФИПИ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https://fipi.ru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Проверка КР-9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осуществляется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учителями образовательных организаций, в которых девятиклассники проходят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КР-9.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проверке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 необходимо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ориентироваться на рекомендуемую шкалу оценивания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(письмо МО КК от 09.04.2021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№ 75-4707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спецификации контрольных измерительных материалов для проведения в 2021 году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ОГЭ.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27 апреля по 14 мая запланировано проведение вебинаров для учителей-экспертов, оценивающих КР-9 в школах по каждому предмету</a:t>
            </a:r>
          </a:p>
          <a:p>
            <a:pPr marL="0" indent="0" algn="just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952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КР-9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24619"/>
            <a:ext cx="8229600" cy="5401546"/>
          </a:xfrm>
        </p:spPr>
        <p:txBody>
          <a:bodyPr/>
          <a:lstStyle/>
          <a:p>
            <a:pPr marL="0" indent="0">
              <a:buNone/>
            </a:pPr>
            <a:endParaRPr lang="ru-RU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Технология проведения: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лицо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РЦОИ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 ранее чем за 1 календарный день до дня проведения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передаёт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защищённые задания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контрольной работы  в МОУО и ОО с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соблюдением требований к информационной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безопасности.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лицо РЦОИ за 1 час до начала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передаёт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пароли к защищённым заданиям контрольной работы ответственным лицам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МОУО и ОО.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Печать заданий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проводится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централизованно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определённом руководителем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ОО месте 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присутствии ответственного лица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ОО.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день проведения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КР-9 после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15:00 по московскому времени РЦОИ направляет ответственным лицам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МОУО и ОО ключи 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критерии оценивания заданий контрольных работ.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411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профилактических мер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004"/>
            <a:ext cx="8229600" cy="5615796"/>
          </a:xfrm>
        </p:spPr>
        <p:txBody>
          <a:bodyPr/>
          <a:lstStyle/>
          <a:p>
            <a:pPr marL="0" indent="0">
              <a:buNone/>
            </a:pP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СП 3.1/2.4.3598-20:</a:t>
            </a:r>
          </a:p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Дополнительные санитарно-эпидемиологические требования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Составление графика явки обучающихся на ГИА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Дозаторы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 антисептическими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средствами или дезинфицирующие салфетки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– вход в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ППЭ (туалетные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комнаты,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аудитории)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Расстановка рабочих мест – не менее 1,5 метров между местами (зигзагообразная рассадка)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сотрудниками ППЭ средств индивидуальной защиты органов дыхания (маски)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По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обеспечить помещения ППЭ приборами для обеззараживания воздуха (для работы в присутствии людей</a:t>
            </a: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Питьевой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режим (вода в емкостях </a:t>
            </a: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промышленного производства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. через установки с дозированным розливом воды)</a:t>
            </a:r>
            <a:endParaRPr lang="ru-RU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ЕГЭ по иностранным языкам, информатике и ИКТ – обработка компьютеров (ноутбуков), гарнитуры после каждого участника (антисептические салфетки). Отключать гарнитуру от компьютера (ноутбука) запрещается</a:t>
            </a:r>
          </a:p>
          <a:p>
            <a:pPr marL="0" indent="0">
              <a:buNone/>
            </a:pPr>
            <a:r>
              <a:rPr lang="ru-R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6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Большая перемена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7532"/>
            <a:ext cx="8229600" cy="5168632"/>
          </a:xfrm>
        </p:spPr>
        <p:txBody>
          <a:bodyPr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26 марта 2021 года стартовал второй сезон Всероссийского конкурса для школьников «Большая перемена» – проекта президентской платформы «Россия – страна возможностей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Конкурс проходит при поддержке Министерства просвещения РФ и входит в федеральный проект "Патриотическое воспитание" Национального проекта "Образование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участников на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сайте конкурса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5-7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классов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 20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мая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8-10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классов и 1-3 курса колледжей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июня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ВАЖНО: проинформировать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в образовательных организациях общего, дополнительного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материалы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ссылке: </a:t>
            </a: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https://disk.yandex.ru/d/qxhvR1NfBFcNVg?w=1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162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3405" y="103516"/>
            <a:ext cx="7287672" cy="618815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2020 года</a:t>
            </a:r>
            <a:endParaRPr lang="ru-RU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77970"/>
            <a:ext cx="8229600" cy="5883215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 Красноярского края в конкурсе приняли участие более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7230 чел., из них 106 чел. попали в полуфинал конкурса,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финал.</a:t>
            </a:r>
          </a:p>
          <a:p>
            <a:pPr marL="0" indent="0">
              <a:buNone/>
            </a:pPr>
            <a:endParaRPr lang="ru-RU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Победители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из Красноярского края: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Красноярск – 5 чел.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Ачинск – 2 чел.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Ирбейский район – 1 чел.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Ученики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11 классов, победившие в финале, получили по 1 миллиону рублей на оплату обучения и до 5 баллов к портфолио достижений при поступлении в вузы.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Учащиеся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9 и 10 классов получили по 200 тысяч рублей на оплату образования или покупку образовательных гаджетов. 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4186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Призовой фонд конкурса</a:t>
            </a:r>
            <a:endParaRPr lang="ru-RU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706" y="849703"/>
            <a:ext cx="8229600" cy="4525963"/>
          </a:xfrm>
        </p:spPr>
        <p:txBody>
          <a:bodyPr/>
          <a:lstStyle/>
          <a:p>
            <a:pPr lvl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учеников 10 классов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получат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1 миллиону рублей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300 учеников 8-9 классов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получат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200 тысяч рублей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300 учеников 5-7 классов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получат возможность отправиться 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«путешествие мечты» на поезде «Большая перемена» от Москвы до Владивостока и обратно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Педагоги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подготовившие победителей финала «Большой перемены» среди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учеников 5-7 классов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получат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100 тысяч рублей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Педагоги-наставники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победителей-старшеклассников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получат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150 тысяч рублей.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 миллиона рублей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развитие образовательных возможностей и техническое оснащение получат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30 лучших школ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412350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779" y="56644"/>
            <a:ext cx="7287672" cy="624843"/>
          </a:xfrm>
        </p:spPr>
        <p:txBody>
          <a:bodyPr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Расписание ЕГЭ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07366"/>
            <a:ext cx="8358996" cy="5418799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31.05 – география, литература, химия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03.06 – русский язык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04.06 – русский язык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07.06 – математика профильного уровня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11.06 – история, физика,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15.06 – обществознание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18.06 – иностранные языки (английский, французский, немецкий, испанский, китайский) (за исключением раздела «Говорение»), биология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21.06 -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иностранные языки (раздел «Говорение»)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22.06 -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иностранные языки (раздел «Говорение»)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24.06 – информатика и ИКТ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25.06 -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ИКТ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28.06 – география, литература, иностранные языки «Говорение», биология, история, русский язык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29.06 – обществознание, химия, физика, иностранные языки (за исключением раздела «Говорение»), математика профильного уровня, информатика и ИКТ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02.07 -  по всем учебным предметам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12.07 -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география, литература, иностранные языки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Говорение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»),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биология,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13.07 – русский язык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14.07 -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обществознание, химия, физика, иностранные языки (за исключением раздела «Говорение»), математика профильного уровня, информатика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ИКТ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17.07 – по всем учебным предметам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1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779" y="194667"/>
            <a:ext cx="7287672" cy="864096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особенностях ГИА по ОП СОО в 2021 </a:t>
            </a: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55941"/>
            <a:ext cx="8229600" cy="4970224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Приказ МП РФ и РОН от 16.03.2021 №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105/307: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П.8 участники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вправе изменить форму экзамена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не позднее чем за 2 недели  до даты первого экзамена основного периода</a:t>
            </a:r>
          </a:p>
          <a:p>
            <a:pPr marL="0" indent="0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П.9 участники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вправе изменить перечень учебных предметов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сроки участия в ЕГЭ – не позднее чем за 2 недели до начала соответствующего экзамена</a:t>
            </a:r>
          </a:p>
          <a:p>
            <a:pPr marL="0" indent="0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изменения только через решение ГЭК!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68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7532" y="56644"/>
            <a:ext cx="7988059" cy="86409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ГВЭ для новой категории участников</a:t>
            </a: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815" y="785004"/>
            <a:ext cx="8229600" cy="535841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РОН от 01.04.2021 № 04-26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П. 57 Порядка – аудитории и помещение для руководителя ППЭ оборудуются средствами видеонаблюдения, позволяющими осуществлять видеозапись и трансляцию в сети Интернет (в ряде ТОМ – офлайн)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П.58 Порядка - отсутствие видеонаблюдения, неисправное состояние, отключение, отсутствие видеосвязи – основание для остановки экзамена </a:t>
            </a:r>
            <a:r>
              <a:rPr 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в ППЭ или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отдельных аудиториях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изменения в РИС (участники, перечень предметов, распределение по ППЭ и т.д.) необходимо прислать в РЦОИ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 11.05.2021</a:t>
            </a:r>
          </a:p>
          <a:p>
            <a:pPr marL="0" indent="0">
              <a:buNone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Проверка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ЭР осуществляется краевыми ПК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(одним экспертом)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Проверка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ЭР ГВЭ: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русский язык – не позднее 6 календарных дней после проведения экзамена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математика – не позднее 4 календарных дней после проведения экзамена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13294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278" y="56644"/>
            <a:ext cx="8082951" cy="86409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ППЭ ГВЭ. получение ЭМ</a:t>
            </a:r>
            <a:endParaRPr lang="ru-RU" sz="2400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8841086"/>
              </p:ext>
            </p:extLst>
          </p:nvPr>
        </p:nvGraphicFramePr>
        <p:xfrm>
          <a:off x="311060" y="920740"/>
          <a:ext cx="8574088" cy="51433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78358"/>
                <a:gridCol w="429573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Новая</a:t>
                      </a:r>
                      <a:r>
                        <a:rPr lang="ru-RU" baseline="0" dirty="0" smtClean="0"/>
                        <a:t> категория участников (обучающиеся, не планирующие поступление в ВУЗы)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Традиционная категория участников (обучающиеся с ОВЗ, инвалиды,</a:t>
                      </a:r>
                      <a:r>
                        <a:rPr lang="ru-RU" baseline="0" dirty="0" smtClean="0"/>
                        <a:t> д</a:t>
                      </a:r>
                      <a:r>
                        <a:rPr lang="ru-RU" dirty="0" smtClean="0"/>
                        <a:t>ети-инвалиды, обучающиеся в учреждениях ГУФСИН)</a:t>
                      </a:r>
                      <a:endParaRPr lang="ru-RU" dirty="0"/>
                    </a:p>
                  </a:txBody>
                  <a:tcPr/>
                </a:tc>
              </a:tr>
              <a:tr h="93566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Аудитории оборудуются принтерами, МФУ для печати ЭМ (работоспособность проверяется за 1 календарный день).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Штаб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оборудуется принтером для печати ЭМ.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523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Передачу ЭМ в ППЭ осуществляет РЦОИ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позднее чем за сутки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соответствующего экзамена 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ЭМ в зашифрованном виде направляются на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электронные адреса муниципалитетов и краевых учреждений. Муниципалитеты направляют ЭМ в ППЭ.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644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ранее чем за 1 календарный день член ГЭК совместно с техническим специалистом ППЭ размещают на компьютерах ЭМ ГВЭ в защищенном виде.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позднее чем за 1 день до проведения экзамена убедиться в поступлении зашифрованных ЭМ в ППЭ.</a:t>
                      </a:r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7694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278" y="56644"/>
            <a:ext cx="8082951" cy="86409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Печать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 ГВЭ. Сканирование</a:t>
            </a:r>
            <a:endParaRPr lang="ru-RU" sz="2400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277373"/>
              </p:ext>
            </p:extLst>
          </p:nvPr>
        </p:nvGraphicFramePr>
        <p:xfrm>
          <a:off x="311060" y="920740"/>
          <a:ext cx="8574088" cy="52224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78358"/>
                <a:gridCol w="4295730"/>
              </a:tblGrid>
              <a:tr h="1366925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Новая</a:t>
                      </a:r>
                      <a:r>
                        <a:rPr lang="ru-RU" baseline="0" dirty="0" smtClean="0"/>
                        <a:t> категория участников (обучающиеся, не планирующие поступление в ВУЗы)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Традиционная категория участников (обучающиеся с ОВЗ, инвалиды,</a:t>
                      </a:r>
                      <a:r>
                        <a:rPr lang="ru-RU" baseline="0" dirty="0" smtClean="0"/>
                        <a:t> д</a:t>
                      </a:r>
                      <a:r>
                        <a:rPr lang="ru-RU" dirty="0" smtClean="0"/>
                        <a:t>ети-инвалиды, обучающиеся в учреждениях ГУФСИН)</a:t>
                      </a:r>
                      <a:endParaRPr lang="ru-RU" dirty="0"/>
                    </a:p>
                  </a:txBody>
                  <a:tcPr/>
                </a:tc>
              </a:tr>
              <a:tr h="14194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ранее 9.30 по местному времени ответственный специалист РЦОИ передает членам ГЭК пароли к файлам.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ранее 9.30 по местному времени пароль к зашифрованным ЭМ направляется </a:t>
                      </a: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ru-RU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электронные адреса муниципалитетов и краевых учреждений. Муниципалитеты направляют пароль в ППЭ.</a:t>
                      </a:r>
                      <a:endParaRPr lang="ru-RU" sz="15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349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ЭМ печатаются в аудиториях. Член ГЭК осуществляет  введение пароля к файлам в каждой аудитории.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ранее 10.00 по местному времени ответственный организатор в аудитории инициирует печать ЭМ.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ЭМ печатаются в штабе,</a:t>
                      </a:r>
                      <a:r>
                        <a:rPr lang="ru-RU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упаковываются в конверт или ВДП и передаются ответственному организатору в аудитории. Конверт с ЭМ вскрывается в аудитории не ранее 10:00.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3088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После завершения экзамена в штабе проводится сканирование ЭМ и направление в РЦОИ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688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658" y="65270"/>
            <a:ext cx="7287672" cy="864096"/>
          </a:xfrm>
        </p:spPr>
        <p:txBody>
          <a:bodyPr/>
          <a:lstStyle/>
          <a:p>
            <a:r>
              <a:rPr lang="ru-RU" sz="2800" b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Проведению КЕГЭ</a:t>
            </a:r>
            <a:endParaRPr lang="ru-RU" sz="2800" b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2039"/>
            <a:ext cx="8229600" cy="543464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Проведение КЕГЭ возможно только на оборудовании, которое апробировано в рамках проведения региональных/всероссийских тренировочных мероприятий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27 апреля – тренировочное мероприятие с использованием </a:t>
            </a:r>
            <a:r>
              <a:rPr lang="ru-RU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компьютерного оборудования, которое будет задействовано на ЕГЭ </a:t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(в полном объеме по количеству участников)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апробация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с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участниками;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экзамена в 10:00;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технической готовности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не ранее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23.04.2021,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не позднее 17:00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26.04.2021;</a:t>
            </a:r>
            <a:endParaRPr lang="ru-RU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экспорта ответов и бланков регистрации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ожидать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подтверждение от РЦОИ;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после отработки в системе мониторинга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проинформировать в телефонном режиме </a:t>
            </a:r>
            <a:r>
              <a:rPr lang="ru-RU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</a:t>
            </a:r>
            <a:r>
              <a:rPr lang="ru-RU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ЕГЭ ЦОКО</a:t>
            </a: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20 мая – региональное тренировочное мероприятие (по итогам проведения 27.04),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задействовать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компьютерное оборудование, которое будет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ЕГЭ (в полном объеме по количеству участников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Закупка новых компьютеров (сама скажу)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14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779" y="56644"/>
            <a:ext cx="7287672" cy="616216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Тренировочные мероприятия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0552" y="621102"/>
            <a:ext cx="8514271" cy="6003984"/>
          </a:xfrm>
        </p:spPr>
        <p:txBody>
          <a:bodyPr/>
          <a:lstStyle/>
          <a:p>
            <a:pPr marL="0" indent="0">
              <a:buNone/>
            </a:pPr>
            <a:endParaRPr lang="ru-RU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Всероссийские тренировочные мероприятия: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13 мая (обществознание, английский язык (устно)) - апробация технологии передачи ЭМ на дисковых носителях и сканирования ЭМ в штабе/аудиториях ППЭ</a:t>
            </a:r>
          </a:p>
          <a:p>
            <a:pPr marL="0" indent="0">
              <a:buNone/>
            </a:pPr>
            <a:endParaRPr lang="ru-RU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</a:t>
            </a:r>
            <a:r>
              <a:rPr lang="ru-RU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участия: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обязательно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для всех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ППЭ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13.05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для ППЭ, где пройдет ЕГЭ по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английскому языку – «английский язык» обязательно, и по желанию – «обществознание»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остальные ППЭ – обязательно «обществознание»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ru-RU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08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07004"/>
        </a:solidFill>
        <a:ln w="38100"/>
      </a:spPr>
      <a:bodyPr lIns="36000" tIns="36000" rIns="36000" bIns="36000" anchor="ctr"/>
      <a:lstStyle/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2017</Words>
  <Application>Microsoft Office PowerPoint</Application>
  <PresentationFormat>Экран (4:3)</PresentationFormat>
  <Paragraphs>329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НПБ Гиа-11</vt:lpstr>
      <vt:lpstr>Расписание ЕГЭ</vt:lpstr>
      <vt:lpstr> Об особенностях ГИА по ОП СОО в 2021 г. </vt:lpstr>
      <vt:lpstr>ГВЭ для новой категории участников</vt:lpstr>
      <vt:lpstr>Подготовка ППЭ ГВЭ. получение ЭМ</vt:lpstr>
      <vt:lpstr>Печать ЭМ ГВЭ. Сканирование</vt:lpstr>
      <vt:lpstr>Подготовка к Проведению КЕГЭ</vt:lpstr>
      <vt:lpstr>Тренировочные мероприятия</vt:lpstr>
      <vt:lpstr>Обучение работников ППЭ</vt:lpstr>
      <vt:lpstr>Итоги обучения работников ППЭ</vt:lpstr>
      <vt:lpstr>Выдача Аттестатов о среднем общем образовании в 2021 году</vt:lpstr>
      <vt:lpstr>Выдача Аттестатов о среднем общем образовании с отличием</vt:lpstr>
      <vt:lpstr>Выдача Аттестатов о среднем общем образовании в 2021 году</vt:lpstr>
      <vt:lpstr>НПБ Гиа-9</vt:lpstr>
      <vt:lpstr>Особенности проведения ГИА-9 в 2021 году</vt:lpstr>
      <vt:lpstr>Проведение итогового собеседования</vt:lpstr>
      <vt:lpstr>Проведение КОНТРОЛЬНЫХ РАБОТ В 9 КЛАССАХ</vt:lpstr>
      <vt:lpstr>Проведение КР-9</vt:lpstr>
      <vt:lpstr>Проведение КР-9</vt:lpstr>
      <vt:lpstr>Проведение КР-9</vt:lpstr>
      <vt:lpstr>Соблюдение профилактических мер</vt:lpstr>
      <vt:lpstr>Большая перемена</vt:lpstr>
      <vt:lpstr>Итоги 2020 года</vt:lpstr>
      <vt:lpstr>Призовой фонд конкурса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</dc:creator>
  <cp:lastModifiedBy>Андрей</cp:lastModifiedBy>
  <cp:revision>207</cp:revision>
  <cp:lastPrinted>2021-04-22T12:05:50Z</cp:lastPrinted>
  <dcterms:modified xsi:type="dcterms:W3CDTF">2021-04-25T12:31:40Z</dcterms:modified>
</cp:coreProperties>
</file>