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7" r:id="rId4"/>
    <p:sldId id="259" r:id="rId5"/>
    <p:sldId id="257" r:id="rId6"/>
    <p:sldId id="260" r:id="rId7"/>
    <p:sldId id="261" r:id="rId8"/>
    <p:sldId id="266" r:id="rId9"/>
    <p:sldId id="262" r:id="rId10"/>
    <p:sldId id="263" r:id="rId11"/>
    <p:sldId id="264" r:id="rId12"/>
    <p:sldId id="265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F9C0-B5A7-40B7-946E-7B0B612453B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6F-6F24-4A9C-A18C-EFAA692800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F9C0-B5A7-40B7-946E-7B0B612453B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6F-6F24-4A9C-A18C-EFAA692800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F9C0-B5A7-40B7-946E-7B0B612453B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6F-6F24-4A9C-A18C-EFAA692800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F9C0-B5A7-40B7-946E-7B0B612453B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6F-6F24-4A9C-A18C-EFAA692800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F9C0-B5A7-40B7-946E-7B0B612453B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6F-6F24-4A9C-A18C-EFAA692800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F9C0-B5A7-40B7-946E-7B0B612453B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6F-6F24-4A9C-A18C-EFAA692800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F9C0-B5A7-40B7-946E-7B0B612453B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6F-6F24-4A9C-A18C-EFAA692800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F9C0-B5A7-40B7-946E-7B0B612453B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6F-6F24-4A9C-A18C-EFAA692800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F9C0-B5A7-40B7-946E-7B0B612453B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6F-6F24-4A9C-A18C-EFAA692800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F9C0-B5A7-40B7-946E-7B0B612453B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6F-6F24-4A9C-A18C-EFAA692800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F9C0-B5A7-40B7-946E-7B0B612453B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9D006F-6F24-4A9C-A18C-EFAA692800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E5F9C0-B5A7-40B7-946E-7B0B612453B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9D006F-6F24-4A9C-A18C-EFAA6928009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rpt=simage&amp;ed=1&amp;text=%D1%87%D1%82%D0%B5%D0%BD%D0%B8%D0%B5%20%D0%BA%D0%BD%D0%B8%D0%B3%20%D0%BA%D0%B0%D1%80%D1%82%D0%B8%D0%BD%D0%BA%D0%B8&amp;p=12&amp;img_url=guilara.files.wordpress.com/2009/09/book_light-16001.jpg?w=400&amp;h=400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rpt=simage&amp;ed=1&amp;text=%D1%87%D1%82%D0%B5%D0%BD%D0%B8%D0%B5%20%D0%BA%D0%BD%D0%B8%D0%B3%20%D0%BA%D0%B0%D1%80%D1%82%D0%B8%D0%BD%D0%BA%D0%B8&amp;p=10&amp;img_url=th904.photobucket.com/albums/ac248/eleanorthorpe/th_currencytradingeducation4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rpt=simage&amp;ed=1&amp;text=%D1%87%D1%82%D0%B5%D0%BD%D0%B8%D0%B5%20%D0%BA%D0%BD%D0%B8%D0%B3%20%D0%BA%D0%B0%D1%80%D1%82%D0%B8%D0%BD%D0%BA%D0%B8&amp;p=18&amp;img_url=rschreiber.edublogs.org/files/2010/09/ReadingManiacs.gi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rpt=simage&amp;isize=medium&amp;text=%D1%87%D1%82%D0%B5%D0%BD%D0%B8%D0%B5%20%D0%BA%D0%BD%D0%B8%D0%B3%20%D0%BA%D0%B0%D1%80%D1%82%D0%B8%D0%BD%D0%BA%D0%B8&amp;p=12&amp;img_url=img0.liveinternet.ru/images/attach/c/1/58/885/58885157_1273556190_CartoonClipartFree13.gi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rpt=simage&amp;isize=medium&amp;text=%D1%87%D1%82%D0%B5%D0%BD%D0%B8%D0%B5%20%D0%BA%D0%BD%D0%B8%D0%B3%20%D0%BA%D0%B0%D1%80%D1%82%D0%B8%D0%BD%D0%BA%D0%B8&amp;p=6&amp;img_url=www.pereplet.ru/lenta/images/knigi.gi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ed=1&amp;text=%D1%81%D0%BF%D0%BE%D1%81%D0%BE%D0%B1%D1%8B%20%D1%87%D1%82%D0%B5%D0%BD%D0%B8%D1%8F&amp;p=8&amp;img_url=richkid-smartkid.ru/wp-content/uploads/2011/08/Metod-chteniya4.jpg&amp;rpt=simag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rpt=simage&amp;ed=1&amp;text=%D1%87%D1%82%D0%B5%D0%BD%D0%B8%D0%B5%20%D0%BA%D0%BD%D0%B8%D0%B3%20%D0%BA%D0%B0%D1%80%D1%82%D0%B8%D0%BD%D0%BA%D0%B8&amp;p=9&amp;img_url=image.shutterstock.com/display_pic_with_logo/437/437,1215532664,2/stock-vector-reading-book-vector-14680837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2780928"/>
            <a:ext cx="6192688" cy="1008112"/>
          </a:xfrm>
        </p:spPr>
        <p:txBody>
          <a:bodyPr>
            <a:normAutofit/>
          </a:bodyPr>
          <a:lstStyle/>
          <a:p>
            <a:r>
              <a:rPr lang="ru-RU" dirty="0" smtClean="0"/>
              <a:t>СПОСОБЫ ЧТЕНИЯ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488832" cy="22791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Быстрое </a:t>
            </a:r>
            <a:r>
              <a:rPr lang="ru-RU" dirty="0" smtClean="0"/>
              <a:t>чтение имеет физические границы применения. </a:t>
            </a:r>
            <a:endParaRPr lang="ru-RU" dirty="0" smtClean="0"/>
          </a:p>
          <a:p>
            <a:pPr algn="ctr"/>
            <a:r>
              <a:rPr lang="ru-RU" dirty="0" smtClean="0"/>
              <a:t>Каждый </a:t>
            </a:r>
            <a:r>
              <a:rPr lang="ru-RU" dirty="0" smtClean="0"/>
              <a:t>раз, прежде чем начать чтение, надо выбрать определенный режим в соответствии с целями, задачами и бюджетом времени</a:t>
            </a:r>
            <a:endParaRPr lang="ru-RU" dirty="0"/>
          </a:p>
        </p:txBody>
      </p:sp>
      <p:pic>
        <p:nvPicPr>
          <p:cNvPr id="4" name="Рисунок 3" descr="http://im5-tub-ru.yandex.net/i?id=334939821-62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60648"/>
            <a:ext cx="309634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5</a:t>
            </a:r>
            <a:r>
              <a:rPr lang="ru-RU" b="1" i="1" dirty="0" smtClean="0"/>
              <a:t>. Чтение-просмотр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248472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Одной из разновидностей выборочного чтения является чтение-просмотр, которое используется для </a:t>
            </a:r>
            <a:r>
              <a:rPr lang="ru-RU" b="1" dirty="0" smtClean="0"/>
              <a:t>предварительного ознакомления с книгой</a:t>
            </a:r>
            <a:r>
              <a:rPr lang="ru-RU" b="1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Он заключается в том, что читается оглавление книги, предисловие (выбираются наиболее важные положения автора) заключение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Цель такого чтения – определение того, следует ли купить эту книгу, заказать в библиотеке, нужно ли читать ее, если нужно, то каким способом и т. п.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ru-RU" b="1" i="1" dirty="0" smtClean="0"/>
              <a:t>6</a:t>
            </a:r>
            <a:r>
              <a:rPr lang="ru-RU" b="1" i="1" dirty="0" smtClean="0"/>
              <a:t>. Сканирование</a:t>
            </a:r>
            <a:r>
              <a:rPr lang="ru-RU" b="1" i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Это </a:t>
            </a:r>
            <a:r>
              <a:rPr lang="ru-RU" dirty="0" smtClean="0"/>
              <a:t>еще одна разновидность выборочного чтения. </a:t>
            </a:r>
            <a:r>
              <a:rPr lang="ru-RU" u="sng" dirty="0" smtClean="0"/>
              <a:t>Сканирование</a:t>
            </a:r>
            <a:r>
              <a:rPr lang="ru-RU" dirty="0" smtClean="0"/>
              <a:t> – это </a:t>
            </a:r>
            <a:r>
              <a:rPr lang="ru-RU" b="1" dirty="0" smtClean="0"/>
              <a:t>быстрый просмотр печатного текста </a:t>
            </a:r>
            <a:r>
              <a:rPr lang="ru-RU" dirty="0" smtClean="0"/>
              <a:t>с целью поиска фамилии, слова, фактов и т. п. </a:t>
            </a:r>
            <a:r>
              <a:rPr lang="ru-RU" dirty="0" smtClean="0"/>
              <a:t>При </a:t>
            </a:r>
            <a:r>
              <a:rPr lang="ru-RU" dirty="0" smtClean="0"/>
              <a:t>этом глаза движутся, как правило, в вертикальном направлении по центру страницы, и </a:t>
            </a:r>
            <a:r>
              <a:rPr lang="ru-RU" b="1" dirty="0" smtClean="0"/>
              <a:t>зрение работает избирательно:</a:t>
            </a:r>
            <a:r>
              <a:rPr lang="ru-RU" dirty="0" smtClean="0"/>
              <a:t> читающий имеет установку найти только интересующие его данные. </a:t>
            </a:r>
            <a:endParaRPr lang="ru-RU" dirty="0" smtClean="0"/>
          </a:p>
          <a:p>
            <a:r>
              <a:rPr lang="ru-RU" dirty="0" smtClean="0"/>
              <a:t>Чтобы </a:t>
            </a:r>
            <a:r>
              <a:rPr lang="ru-RU" dirty="0" smtClean="0"/>
              <a:t>овладеть таким способом чтения, необходимо развивать приемы техники чтения, в частности расширять поле зрение, тренировать избирательность внимания и т. д. </a:t>
            </a:r>
            <a:endParaRPr lang="ru-RU" dirty="0" smtClean="0"/>
          </a:p>
          <a:p>
            <a:r>
              <a:rPr lang="ru-RU" dirty="0" smtClean="0"/>
              <a:t>Человек</a:t>
            </a:r>
            <a:r>
              <a:rPr lang="ru-RU" dirty="0" smtClean="0"/>
              <a:t>, обученный этому способу чтения, может усваивать текст в два-три раза быстрее, чем читающий традиционно.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Идеал чтения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r>
              <a:rPr lang="ru-RU" dirty="0" smtClean="0"/>
              <a:t>Идеальный </a:t>
            </a:r>
            <a:r>
              <a:rPr lang="ru-RU" dirty="0" smtClean="0"/>
              <a:t>читатель должен одинаково совершенно владеть всеми способами чтения и легко приспособляться к любой цели чтения. </a:t>
            </a:r>
            <a:endParaRPr lang="ru-RU" dirty="0" smtClean="0"/>
          </a:p>
          <a:p>
            <a:r>
              <a:rPr lang="ru-RU" dirty="0" smtClean="0"/>
              <a:t> Отчетливое </a:t>
            </a:r>
            <a:r>
              <a:rPr lang="ru-RU" dirty="0" smtClean="0"/>
              <a:t>чтение — обязательное условие хорошего чтения. </a:t>
            </a:r>
          </a:p>
          <a:p>
            <a:endParaRPr lang="ru-RU" dirty="0"/>
          </a:p>
        </p:txBody>
      </p:sp>
      <p:pic>
        <p:nvPicPr>
          <p:cNvPr id="4" name="Рисунок 3" descr="http://im8-tub-ru.yandex.net/i?id=286657074-16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293096"/>
            <a:ext cx="36004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http://im6-tub-ru.yandex.net/i?id=134482784-20-72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420888"/>
            <a:ext cx="4176464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Автор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Оксана Аркадьевна Никифорова, </a:t>
            </a:r>
          </a:p>
          <a:p>
            <a:pPr algn="ctr">
              <a:buNone/>
            </a:pPr>
            <a:r>
              <a:rPr lang="ru-RU" dirty="0" smtClean="0"/>
              <a:t>Заведующая библиотекой МБОУ СОШ № 89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г</a:t>
            </a:r>
            <a:r>
              <a:rPr lang="ru-RU" dirty="0" smtClean="0"/>
              <a:t>. Красноярск, 2011</a:t>
            </a:r>
            <a:endParaRPr lang="ru-RU" dirty="0"/>
          </a:p>
        </p:txBody>
      </p:sp>
      <p:pic>
        <p:nvPicPr>
          <p:cNvPr id="4" name="Рисунок 3" descr="http://im0-tub-ru.yandex.net/i?id=84924590-04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140968"/>
            <a:ext cx="316835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 Прежде </a:t>
            </a:r>
            <a:r>
              <a:rPr lang="ru-RU" dirty="0" smtClean="0"/>
              <a:t>чем начать чтение, необходимо выбрать определенный режим, в котором вы будете читать. Этот режим зависит от </a:t>
            </a:r>
            <a:r>
              <a:rPr lang="ru-RU" b="1" dirty="0" smtClean="0"/>
              <a:t>материала</a:t>
            </a:r>
            <a:r>
              <a:rPr lang="ru-RU" dirty="0" smtClean="0"/>
              <a:t>, который предстоит прочитать, и от </a:t>
            </a:r>
            <a:r>
              <a:rPr lang="ru-RU" b="1" dirty="0" smtClean="0"/>
              <a:t>цели чтения</a:t>
            </a:r>
            <a:r>
              <a:rPr lang="ru-RU" dirty="0" smtClean="0"/>
              <a:t>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smtClean="0"/>
              <a:t>	 Классификация текстов выглядит </a:t>
            </a:r>
            <a:r>
              <a:rPr lang="ru-RU" dirty="0" smtClean="0"/>
              <a:t>следующим образом:</a:t>
            </a:r>
          </a:p>
          <a:p>
            <a:r>
              <a:rPr lang="ru-RU" dirty="0" smtClean="0"/>
              <a:t>1) тексты, которые необходимо </a:t>
            </a:r>
            <a:r>
              <a:rPr lang="ru-RU" b="1" dirty="0" smtClean="0"/>
              <a:t>подробно </a:t>
            </a:r>
            <a:r>
              <a:rPr lang="ru-RU" dirty="0" smtClean="0"/>
              <a:t>изучить;</a:t>
            </a:r>
          </a:p>
          <a:p>
            <a:r>
              <a:rPr lang="ru-RU" dirty="0" smtClean="0"/>
              <a:t>2) тексты, с которыми следует </a:t>
            </a:r>
            <a:r>
              <a:rPr lang="ru-RU" b="1" dirty="0" smtClean="0"/>
              <a:t>ознакомиться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3) тексты, из которых нужно </a:t>
            </a:r>
            <a:r>
              <a:rPr lang="ru-RU" b="1" dirty="0" smtClean="0"/>
              <a:t>выбрать </a:t>
            </a:r>
            <a:r>
              <a:rPr lang="ru-RU" dirty="0" smtClean="0"/>
              <a:t>определенную информацию.</a:t>
            </a:r>
          </a:p>
          <a:p>
            <a:endParaRPr lang="ru-RU" dirty="0"/>
          </a:p>
        </p:txBody>
      </p:sp>
      <p:pic>
        <p:nvPicPr>
          <p:cNvPr id="4" name="Рисунок 3" descr="http://im4-tub-ru.yandex.net/i?id=308260849-49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509120"/>
            <a:ext cx="14287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</a:t>
            </a:r>
            <a:r>
              <a:rPr lang="ru-RU" dirty="0" smtClean="0"/>
              <a:t>тнесение </a:t>
            </a:r>
            <a:r>
              <a:rPr lang="ru-RU" dirty="0" smtClean="0"/>
              <a:t>текста к той или иной группе зависит не от его стилистической и жанровой принадлежности, а определяется исключительно прагматической установкой человека.</a:t>
            </a:r>
          </a:p>
          <a:p>
            <a:r>
              <a:rPr lang="ru-RU" dirty="0" smtClean="0"/>
              <a:t>Например, если статью из популярного журнала необходимо детально изучить, чтобы использовать содержащиеся в ней данные при составлении обзора или реферата, то эта статья будет отнесена к </a:t>
            </a:r>
            <a:r>
              <a:rPr lang="ru-RU" b="1" dirty="0" smtClean="0"/>
              <a:t>1-й группе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если журнал читается в развлекательных целях, то та же статья будет отнесена ко </a:t>
            </a:r>
            <a:r>
              <a:rPr lang="ru-RU" b="1" dirty="0" smtClean="0"/>
              <a:t>2-й группе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и наконец, если вам сообщили, что в данной статье содержатся некоторые интересующие вас сведения (например, статистические данные), то ее следует отнести к </a:t>
            </a:r>
            <a:r>
              <a:rPr lang="ru-RU" b="1" dirty="0" smtClean="0"/>
              <a:t>3-й группе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365104"/>
            <a:ext cx="8229600" cy="17610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 		Способы</a:t>
            </a:r>
            <a:r>
              <a:rPr lang="ru-RU" b="1" dirty="0" smtClean="0"/>
              <a:t>, или виды, чтения </a:t>
            </a:r>
            <a:r>
              <a:rPr lang="ru-RU" dirty="0" smtClean="0"/>
              <a:t>– это стратегии, используемые при чтении текстов различных групп. 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Рисунок 3" descr="http://im8-tub-ru.yandex.net/i?id=185100288-17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1052736"/>
            <a:ext cx="324036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Выделяют основные способы чтения: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  </a:t>
            </a:r>
          </a:p>
          <a:p>
            <a:pPr lvl="0"/>
            <a:r>
              <a:rPr lang="ru-RU" dirty="0" smtClean="0"/>
              <a:t>углубленное чтение;                                                                 </a:t>
            </a:r>
          </a:p>
          <a:p>
            <a:pPr lvl="0"/>
            <a:r>
              <a:rPr lang="ru-RU" dirty="0" smtClean="0"/>
              <a:t>собственно быстрое чтение; </a:t>
            </a:r>
          </a:p>
          <a:p>
            <a:r>
              <a:rPr lang="ru-RU" dirty="0" smtClean="0"/>
              <a:t>ознакомительное чтение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выборочное чтение; </a:t>
            </a:r>
          </a:p>
          <a:p>
            <a:pPr lvl="0"/>
            <a:r>
              <a:rPr lang="ru-RU" dirty="0" smtClean="0"/>
              <a:t>чтение-просмотр; </a:t>
            </a:r>
          </a:p>
          <a:p>
            <a:pPr lvl="0"/>
            <a:r>
              <a:rPr lang="ru-RU" dirty="0" smtClean="0"/>
              <a:t>чтение-сканирование;</a:t>
            </a:r>
          </a:p>
          <a:p>
            <a:endParaRPr lang="ru-RU" dirty="0"/>
          </a:p>
        </p:txBody>
      </p:sp>
      <p:pic>
        <p:nvPicPr>
          <p:cNvPr id="6" name="Рисунок 5" descr="http://im5-tub-ru.yandex.net/i?id=115222148-36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212976"/>
            <a:ext cx="338437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1. Углубленное </a:t>
            </a:r>
            <a:r>
              <a:rPr lang="ru-RU" b="1" i="1" dirty="0" smtClean="0"/>
              <a:t>чтение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		При </a:t>
            </a:r>
            <a:r>
              <a:rPr lang="ru-RU" dirty="0" smtClean="0"/>
              <a:t>таком чтении необходимо понять, </a:t>
            </a:r>
            <a:r>
              <a:rPr lang="ru-RU" b="1" dirty="0" smtClean="0"/>
              <a:t>какую проблему решает автор, каковы его точка зрения и выводы.</a:t>
            </a:r>
            <a:r>
              <a:rPr lang="ru-RU" dirty="0" smtClean="0"/>
              <a:t> Для этого необходимо осмыслить структуру текста, сопоставить выводы автора с собственными рассуждениями. При этом обращается </a:t>
            </a:r>
            <a:r>
              <a:rPr lang="ru-RU" b="1" dirty="0" smtClean="0"/>
              <a:t>внимание на детали текста, производятся их анализ и оценка. </a:t>
            </a:r>
            <a:endParaRPr lang="ru-RU" b="1" dirty="0" smtClean="0"/>
          </a:p>
          <a:p>
            <a:pPr algn="just">
              <a:buNone/>
            </a:pPr>
            <a:r>
              <a:rPr lang="ru-RU" dirty="0" smtClean="0"/>
              <a:t>		Необходимо </a:t>
            </a:r>
            <a:r>
              <a:rPr lang="ru-RU" dirty="0" smtClean="0"/>
              <a:t>постараться запомнить основную часть текста, чтобы впоследствии ею можно было воспользоваться.</a:t>
            </a:r>
          </a:p>
          <a:p>
            <a:pPr algn="just">
              <a:buNone/>
            </a:pPr>
            <a:r>
              <a:rPr lang="ru-RU" dirty="0" smtClean="0"/>
              <a:t>Чтобы глубоко и подробно усвоить текст, рекомендуется уяснить:</a:t>
            </a:r>
          </a:p>
          <a:p>
            <a:pPr algn="just">
              <a:buNone/>
            </a:pPr>
            <a:r>
              <a:rPr lang="ru-RU" b="1" dirty="0" smtClean="0"/>
              <a:t>1)</a:t>
            </a:r>
            <a:r>
              <a:rPr lang="ru-RU" dirty="0" smtClean="0"/>
              <a:t> основную идею автора;</a:t>
            </a:r>
          </a:p>
          <a:p>
            <a:pPr algn="just">
              <a:buNone/>
            </a:pPr>
            <a:r>
              <a:rPr lang="ru-RU" b="1" dirty="0" smtClean="0"/>
              <a:t>2)</a:t>
            </a:r>
            <a:r>
              <a:rPr lang="ru-RU" dirty="0" smtClean="0"/>
              <a:t> вопросы, которые он рассматривает для доказательства своей идеи, аргументы, которые он приводит;</a:t>
            </a:r>
          </a:p>
          <a:p>
            <a:pPr algn="just">
              <a:buNone/>
            </a:pPr>
            <a:r>
              <a:rPr lang="ru-RU" b="1" dirty="0" smtClean="0"/>
              <a:t>3)</a:t>
            </a:r>
            <a:r>
              <a:rPr lang="ru-RU" dirty="0" smtClean="0"/>
              <a:t> основные выводы автора</a:t>
            </a:r>
            <a:r>
              <a:rPr lang="ru-RU" dirty="0" smtClean="0"/>
              <a:t>.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		Иногда </a:t>
            </a:r>
            <a:r>
              <a:rPr lang="ru-RU" dirty="0" smtClean="0"/>
              <a:t>такой способ чтения называют аналитическим, изучающим, творческим и т. п.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Такой </a:t>
            </a:r>
            <a:r>
              <a:rPr lang="ru-RU" dirty="0" smtClean="0"/>
              <a:t>способ применяется при чтении текстов 1-й группы – обычно это учебники, тексты по незнакомой, сложной тематике.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2. Быстрое </a:t>
            </a:r>
            <a:r>
              <a:rPr lang="ru-RU" b="1" i="1" dirty="0" smtClean="0"/>
              <a:t>чтение.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Этот </a:t>
            </a:r>
            <a:r>
              <a:rPr lang="ru-RU" dirty="0" smtClean="0"/>
              <a:t>способ чтения требует специальной тренировки и характеризуется не только </a:t>
            </a:r>
            <a:r>
              <a:rPr lang="ru-RU" b="1" dirty="0" smtClean="0"/>
              <a:t>высокой скоростью чтения</a:t>
            </a:r>
            <a:r>
              <a:rPr lang="ru-RU" dirty="0" smtClean="0"/>
              <a:t>, но и высоким </a:t>
            </a:r>
            <a:r>
              <a:rPr lang="ru-RU" b="1" dirty="0" smtClean="0"/>
              <a:t>качеством усвоения прочитанного</a:t>
            </a:r>
            <a:r>
              <a:rPr lang="ru-RU" dirty="0" smtClean="0"/>
              <a:t>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smtClean="0"/>
              <a:t>	Оно </a:t>
            </a:r>
            <a:r>
              <a:rPr lang="ru-RU" dirty="0" smtClean="0"/>
              <a:t>основывается на определенных правилах </a:t>
            </a:r>
            <a:r>
              <a:rPr lang="ru-RU" dirty="0" smtClean="0"/>
              <a:t> </a:t>
            </a:r>
            <a:r>
              <a:rPr lang="ru-RU" dirty="0" smtClean="0"/>
              <a:t>и по глубине понимания и запоминания не уступает углубленному чтению. Технике такого чтения обучают в Школе быстрого чтения Олега Андреева, а также в Школе рационального </a:t>
            </a:r>
            <a:r>
              <a:rPr lang="ru-RU" dirty="0" smtClean="0"/>
              <a:t>чтения.</a:t>
            </a:r>
            <a:endParaRPr lang="ru-RU" dirty="0" smtClean="0"/>
          </a:p>
          <a:p>
            <a:pPr algn="just"/>
            <a:r>
              <a:rPr lang="ru-RU" dirty="0" smtClean="0"/>
              <a:t>Таким образом, быстрое </a:t>
            </a:r>
            <a:r>
              <a:rPr lang="ru-RU" dirty="0" smtClean="0"/>
              <a:t>чтение в тех случаях, когда оно достигает своего совершенства, частично переходит в углубленное чтение.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3. Ознакомительное </a:t>
            </a:r>
            <a:r>
              <a:rPr lang="ru-RU" b="1" i="1" dirty="0" smtClean="0"/>
              <a:t>чтение.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Цель </a:t>
            </a:r>
            <a:r>
              <a:rPr lang="ru-RU" dirty="0" smtClean="0"/>
              <a:t>такого способа чтения – </a:t>
            </a:r>
            <a:r>
              <a:rPr lang="ru-RU" b="1" dirty="0" smtClean="0"/>
              <a:t>общее знакомство с содержанием текста.</a:t>
            </a:r>
            <a:r>
              <a:rPr lang="ru-RU" dirty="0" smtClean="0"/>
              <a:t> При этом внимание уделяется не анализу текста, а его информативной стороне – как правило, только основной информации.</a:t>
            </a:r>
          </a:p>
          <a:p>
            <a:r>
              <a:rPr lang="ru-RU" dirty="0" smtClean="0"/>
              <a:t>При таком способе чтения достаточно уяснить, какие </a:t>
            </a:r>
            <a:r>
              <a:rPr lang="ru-RU" b="1" dirty="0" smtClean="0"/>
              <a:t>существенные факты </a:t>
            </a:r>
            <a:r>
              <a:rPr lang="ru-RU" dirty="0" smtClean="0"/>
              <a:t>содержатся в тексте. Кроме того, следует запомнить выходные данные текста, т. е. где и когда он опубликован.</a:t>
            </a:r>
          </a:p>
          <a:p>
            <a:r>
              <a:rPr lang="ru-RU" dirty="0" smtClean="0"/>
              <a:t>Ознакомительное чтение используется при чтении текстов 2-й группы – обычно это тексты публицистического стиля (газетные и журнальные статьи), а иногда и художественная литература.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4.  </a:t>
            </a:r>
            <a:r>
              <a:rPr lang="ru-RU" b="1" i="1" dirty="0" smtClean="0"/>
              <a:t>Выборочное чтение.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Используется если в тексте вас интересует какая-то вполне </a:t>
            </a:r>
            <a:r>
              <a:rPr lang="ru-RU" b="1" dirty="0" smtClean="0"/>
              <a:t>определенная информация. </a:t>
            </a:r>
            <a:r>
              <a:rPr lang="ru-RU" dirty="0" smtClean="0"/>
              <a:t>При этом можно не анализировать все содержащиеся в тексте факты – достаточно понять, что нового, важного и полезного для вас содержится в таком тексте.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 этом случае читатель как бы видит все и ничего при этом не пропускает, но фиксирует свое внимание только на </a:t>
            </a:r>
            <a:r>
              <a:rPr lang="ru-RU" b="1" dirty="0" smtClean="0"/>
              <a:t>тех аспектах текста, которые ему необходимы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Этот метод очень часто используется при вторичном чтении книги,  после ее предварительного просмотра.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Естественно, что скорость такого чтения значительно выше скорости быстрого чтения, поскольку страницы книги в этом случае листают до тех пор, пока не отыщется нужный раздел. Его читают углубленно. </a:t>
            </a:r>
          </a:p>
          <a:p>
            <a:r>
              <a:rPr lang="ru-RU" dirty="0" smtClean="0"/>
              <a:t>Такой способ применяется при чтении текстов 3-й группы – это могут быть тексты любого жанра и стиля: научного, официально-делового, публицистического, художественного.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419</Words>
  <Application>Microsoft Office PowerPoint</Application>
  <PresentationFormat>Экран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СПОСОБЫ ЧТЕНИЯ</vt:lpstr>
      <vt:lpstr>Слайд 2</vt:lpstr>
      <vt:lpstr>Слайд 3</vt:lpstr>
      <vt:lpstr>Слайд 4</vt:lpstr>
      <vt:lpstr>Выделяют основные способы чтения:</vt:lpstr>
      <vt:lpstr>1. Углубленное чтение</vt:lpstr>
      <vt:lpstr>2. Быстрое чтение.</vt:lpstr>
      <vt:lpstr>3. Ознакомительное чтение.</vt:lpstr>
      <vt:lpstr>4.  Выборочное чтение.</vt:lpstr>
      <vt:lpstr>5. Чтение-просмотр</vt:lpstr>
      <vt:lpstr>6. Сканирование.</vt:lpstr>
      <vt:lpstr>  Идеал чтения</vt:lpstr>
      <vt:lpstr>СПАСИБО ЗА ВНИМАНИЕ!</vt:lpstr>
      <vt:lpstr>Автор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library9</dc:creator>
  <cp:lastModifiedBy>library9</cp:lastModifiedBy>
  <cp:revision>15</cp:revision>
  <dcterms:created xsi:type="dcterms:W3CDTF">2011-11-02T01:39:51Z</dcterms:created>
  <dcterms:modified xsi:type="dcterms:W3CDTF">2011-11-02T03:13:25Z</dcterms:modified>
</cp:coreProperties>
</file>