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aforism.su/avtor/647.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jpeg"/><Relationship Id="rId39" Type="http://schemas.openxmlformats.org/officeDocument/2006/relationships/image" Target="../media/image42.jpeg"/><Relationship Id="rId21" Type="http://schemas.openxmlformats.org/officeDocument/2006/relationships/image" Target="../media/image24.jpeg"/><Relationship Id="rId34" Type="http://schemas.openxmlformats.org/officeDocument/2006/relationships/image" Target="../media/image37.jpeg"/><Relationship Id="rId42" Type="http://schemas.openxmlformats.org/officeDocument/2006/relationships/image" Target="../media/image45.jpeg"/><Relationship Id="rId47" Type="http://schemas.openxmlformats.org/officeDocument/2006/relationships/image" Target="../media/image50.jpeg"/><Relationship Id="rId50" Type="http://schemas.openxmlformats.org/officeDocument/2006/relationships/image" Target="../media/image53.jpeg"/><Relationship Id="rId55" Type="http://schemas.openxmlformats.org/officeDocument/2006/relationships/image" Target="../media/image58.jpe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tiff"/><Relationship Id="rId29" Type="http://schemas.openxmlformats.org/officeDocument/2006/relationships/image" Target="../media/image32.jpeg"/><Relationship Id="rId41" Type="http://schemas.openxmlformats.org/officeDocument/2006/relationships/image" Target="../media/image44.jpeg"/><Relationship Id="rId54"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jpeg"/><Relationship Id="rId45" Type="http://schemas.openxmlformats.org/officeDocument/2006/relationships/image" Target="../media/image48.jpeg"/><Relationship Id="rId53" Type="http://schemas.openxmlformats.org/officeDocument/2006/relationships/image" Target="../media/image56.jpeg"/><Relationship Id="rId58" Type="http://schemas.openxmlformats.org/officeDocument/2006/relationships/image" Target="../media/image61.jpe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49" Type="http://schemas.openxmlformats.org/officeDocument/2006/relationships/image" Target="../media/image52.jpeg"/><Relationship Id="rId57" Type="http://schemas.openxmlformats.org/officeDocument/2006/relationships/image" Target="../media/image60.jpeg"/><Relationship Id="rId61" Type="http://schemas.openxmlformats.org/officeDocument/2006/relationships/image" Target="../media/image64.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4" Type="http://schemas.openxmlformats.org/officeDocument/2006/relationships/image" Target="../media/image47.jpeg"/><Relationship Id="rId52" Type="http://schemas.openxmlformats.org/officeDocument/2006/relationships/image" Target="../media/image55.jpeg"/><Relationship Id="rId60" Type="http://schemas.openxmlformats.org/officeDocument/2006/relationships/image" Target="../media/image6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png"/><Relationship Id="rId43" Type="http://schemas.openxmlformats.org/officeDocument/2006/relationships/image" Target="../media/image46.jpeg"/><Relationship Id="rId48" Type="http://schemas.openxmlformats.org/officeDocument/2006/relationships/image" Target="../media/image51.jpeg"/><Relationship Id="rId56" Type="http://schemas.openxmlformats.org/officeDocument/2006/relationships/image" Target="../media/image59.jpeg"/><Relationship Id="rId8" Type="http://schemas.openxmlformats.org/officeDocument/2006/relationships/image" Target="../media/image11.png"/><Relationship Id="rId51" Type="http://schemas.openxmlformats.org/officeDocument/2006/relationships/image" Target="../media/image54.jpe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46" Type="http://schemas.openxmlformats.org/officeDocument/2006/relationships/image" Target="../media/image49.jpeg"/><Relationship Id="rId59" Type="http://schemas.openxmlformats.org/officeDocument/2006/relationships/image" Target="../media/image62.jpeg"/></Relationships>
</file>

<file path=ppt/slides/_rels/slide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dirty="0" smtClean="0"/>
              <a:t>«Патриотическое воспитание через исследовательскую работу на уроках курса «Основы религиозных культур и светской этики».</a:t>
            </a:r>
            <a:endParaRPr lang="ru-RU" sz="3600" dirty="0"/>
          </a:p>
        </p:txBody>
      </p:sp>
      <p:sp>
        <p:nvSpPr>
          <p:cNvPr id="3" name="Подзаголовок 2"/>
          <p:cNvSpPr>
            <a:spLocks noGrp="1"/>
          </p:cNvSpPr>
          <p:nvPr>
            <p:ph type="subTitle" idx="1"/>
          </p:nvPr>
        </p:nvSpPr>
        <p:spPr/>
        <p:txBody>
          <a:bodyPr>
            <a:normAutofit/>
          </a:bodyPr>
          <a:lstStyle/>
          <a:p>
            <a:r>
              <a:rPr lang="ru-RU" dirty="0" smtClean="0"/>
              <a:t>Учитель МКОУ «Мостовская СОШ</a:t>
            </a:r>
          </a:p>
          <a:p>
            <a:r>
              <a:rPr lang="ru-RU" dirty="0" smtClean="0"/>
              <a:t>Порфирьева Галина Николаевна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Противогаз, сапёрная лопатка которые лежали </a:t>
            </a:r>
            <a:r>
              <a:rPr lang="ru-RU" dirty="0" smtClean="0"/>
              <a:t>рядом с Федором Максимовичем</a:t>
            </a:r>
            <a:endParaRPr lang="ru-RU" dirty="0"/>
          </a:p>
        </p:txBody>
      </p:sp>
      <p:pic>
        <p:nvPicPr>
          <p:cNvPr id="5" name="Содержимое 4" descr="C:\Users\Анастасия\Desktop\ФОТО ВЕТЕРАНОВ\АНТИПОВ ФЕДОР МАКСИМОВИЧ\антипов фёдор максимович\IMG_0828.jpg"/>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928802"/>
            <a:ext cx="3357586" cy="3857652"/>
          </a:xfrm>
          <a:prstGeom prst="rect">
            <a:avLst/>
          </a:prstGeom>
          <a:noFill/>
          <a:ln>
            <a:noFill/>
          </a:ln>
        </p:spPr>
      </p:pic>
      <p:pic>
        <p:nvPicPr>
          <p:cNvPr id="6" name="Содержимое 5" descr="C:\Users\Анастасия\Desktop\ФОТО ВЕТЕРАНОВ\АНТИПОВ ФЕДОР МАКСИМОВИЧ\антипов фёдор максимович\IMG_0827.jpg"/>
          <p:cNvPicPr>
            <a:picLocks noGrp="1"/>
          </p:cNvPicPr>
          <p:nvPr>
            <p:ph sz="half" idx="2"/>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5072066" y="1857365"/>
            <a:ext cx="3357586" cy="39290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Труженики тыла- незаметные герои войны</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a:bodyPr>
          <a:lstStyle/>
          <a:p>
            <a:r>
              <a:rPr lang="ru-RU" dirty="0" smtClean="0"/>
              <a:t>Истории всего народа сплетаются в общую историю человечества. Наше поколение имеет возможность прикоснуться к прошлой войне в воспоминаниях живых свидетелей того времени.</a:t>
            </a:r>
            <a:endParaRPr lang="ru-RU" dirty="0"/>
          </a:p>
        </p:txBody>
      </p:sp>
      <p:sp>
        <p:nvSpPr>
          <p:cNvPr id="4" name="Содержимое 3"/>
          <p:cNvSpPr>
            <a:spLocks noGrp="1"/>
          </p:cNvSpPr>
          <p:nvPr>
            <p:ph sz="half" idx="2"/>
          </p:nvPr>
        </p:nvSpPr>
        <p:spPr/>
        <p:txBody>
          <a:bodyPr>
            <a:normAutofit/>
          </a:bodyPr>
          <a:lstStyle/>
          <a:p>
            <a:r>
              <a:rPr lang="ru-RU" dirty="0" smtClean="0"/>
              <a:t>Сегодня они – прабабушки и прадедушки- труженики тыла, а тогда, в далёком 1941 году,  … мальчишки и девчонки…Они были незаметными героями!!!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Рамазанова</a:t>
            </a:r>
            <a:r>
              <a:rPr lang="ru-RU" b="1" dirty="0" smtClean="0"/>
              <a:t> </a:t>
            </a:r>
            <a:r>
              <a:rPr lang="ru-RU" b="1" dirty="0" err="1" smtClean="0"/>
              <a:t>Рахиля</a:t>
            </a:r>
            <a:r>
              <a:rPr lang="ru-RU" b="1" dirty="0" smtClean="0"/>
              <a:t>  </a:t>
            </a:r>
            <a:r>
              <a:rPr lang="ru-RU" b="1" dirty="0" err="1" smtClean="0"/>
              <a:t>Ахтямовна</a:t>
            </a:r>
            <a:r>
              <a:rPr lang="ru-RU" b="1" dirty="0" smtClean="0"/>
              <a:t> </a:t>
            </a:r>
            <a:r>
              <a:rPr lang="ru-RU" dirty="0" smtClean="0"/>
              <a:t/>
            </a:r>
            <a:br>
              <a:rPr lang="ru-RU" dirty="0" smtClean="0"/>
            </a:br>
            <a:endParaRPr lang="ru-RU" dirty="0"/>
          </a:p>
        </p:txBody>
      </p:sp>
      <p:pic>
        <p:nvPicPr>
          <p:cNvPr id="5" name="Содержимое 4" descr="J:\DCIM\101MSDCF\DSC04314.JPG"/>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32816" t="20639" b="6438"/>
          <a:stretch>
            <a:fillRect/>
          </a:stretch>
        </p:blipFill>
        <p:spPr bwMode="auto">
          <a:xfrm rot="5400000">
            <a:off x="71406" y="2071678"/>
            <a:ext cx="4286280" cy="3571900"/>
          </a:xfrm>
          <a:prstGeom prst="rect">
            <a:avLst/>
          </a:prstGeom>
          <a:noFill/>
          <a:ln>
            <a:noFill/>
          </a:ln>
        </p:spPr>
      </p:pic>
      <p:sp>
        <p:nvSpPr>
          <p:cNvPr id="4" name="Содержимое 3"/>
          <p:cNvSpPr>
            <a:spLocks noGrp="1"/>
          </p:cNvSpPr>
          <p:nvPr>
            <p:ph sz="half" idx="2"/>
          </p:nvPr>
        </p:nvSpPr>
        <p:spPr/>
        <p:txBody>
          <a:bodyPr>
            <a:normAutofit fontScale="55000" lnSpcReduction="20000"/>
          </a:bodyPr>
          <a:lstStyle/>
          <a:p>
            <a:r>
              <a:rPr lang="ru-RU" sz="3200" dirty="0" err="1" smtClean="0"/>
              <a:t>Рахиля</a:t>
            </a:r>
            <a:r>
              <a:rPr lang="ru-RU" sz="3200" dirty="0" smtClean="0"/>
              <a:t> </a:t>
            </a:r>
            <a:r>
              <a:rPr lang="ru-RU" sz="3200" dirty="0" err="1" smtClean="0"/>
              <a:t>Ахтямовна</a:t>
            </a:r>
            <a:r>
              <a:rPr lang="ru-RU" sz="3200" dirty="0" smtClean="0"/>
              <a:t> родилась 25 декабря 1933 года в г. Шуя Ивановской области. Когда </a:t>
            </a:r>
            <a:r>
              <a:rPr lang="ru-RU" sz="3200" dirty="0" err="1" smtClean="0"/>
              <a:t>Рахиля</a:t>
            </a:r>
            <a:r>
              <a:rPr lang="ru-RU" sz="3200" dirty="0" smtClean="0"/>
              <a:t> была еще совсем маленькой,  родители переехали в поселок </a:t>
            </a:r>
            <a:r>
              <a:rPr lang="ru-RU" sz="3200" dirty="0" err="1" smtClean="0"/>
              <a:t>Волгострой</a:t>
            </a:r>
            <a:r>
              <a:rPr lang="ru-RU" sz="3200" dirty="0" smtClean="0"/>
              <a:t>. Ее мирное беззаботное детство прервала война. </a:t>
            </a:r>
            <a:r>
              <a:rPr lang="ru-RU" sz="3200" dirty="0" err="1" smtClean="0"/>
              <a:t>Рахиле</a:t>
            </a:r>
            <a:r>
              <a:rPr lang="ru-RU" sz="3200" dirty="0" smtClean="0"/>
              <a:t> тогда было всего 7,5 лет. Ей бы в школе учиться, изучать письмо, математику и другие  науки, а ей пришлось познать только одну науку – </a:t>
            </a:r>
            <a:r>
              <a:rPr lang="ru-RU" sz="3200" dirty="0" err="1" smtClean="0"/>
              <a:t>науку</a:t>
            </a:r>
            <a:r>
              <a:rPr lang="ru-RU" sz="3200" dirty="0" smtClean="0"/>
              <a:t> выживания. Вместо игр девочка научилась вязать. Ей надо было в месяц связать 20 пар варежек или 15 пар носков. За месячную норму </a:t>
            </a:r>
            <a:r>
              <a:rPr lang="ru-RU" sz="3200" dirty="0" err="1" smtClean="0"/>
              <a:t>Рахиля</a:t>
            </a:r>
            <a:r>
              <a:rPr lang="ru-RU" sz="3200" dirty="0" smtClean="0"/>
              <a:t> получала 600 граммов хлеба в день вместо 400 положенных.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Карпюк</a:t>
            </a:r>
            <a:r>
              <a:rPr lang="ru-RU" b="1" dirty="0" smtClean="0"/>
              <a:t> Зинаида </a:t>
            </a:r>
            <a:r>
              <a:rPr lang="ru-RU" b="1" dirty="0" err="1" smtClean="0"/>
              <a:t>Мироновна</a:t>
            </a:r>
            <a:r>
              <a:rPr lang="ru-RU" dirty="0" smtClean="0"/>
              <a:t/>
            </a:r>
            <a:br>
              <a:rPr lang="ru-RU" dirty="0" smtClean="0"/>
            </a:br>
            <a:endParaRPr lang="ru-RU" dirty="0"/>
          </a:p>
        </p:txBody>
      </p:sp>
      <p:pic>
        <p:nvPicPr>
          <p:cNvPr id="5" name="Содержимое 4" descr="J:\DCIM\101MSDCF\DSC04302.JPG"/>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b="15370"/>
          <a:stretch>
            <a:fillRect/>
          </a:stretch>
        </p:blipFill>
        <p:spPr bwMode="auto">
          <a:xfrm rot="16200000">
            <a:off x="321442" y="1964520"/>
            <a:ext cx="4429158" cy="3786216"/>
          </a:xfrm>
          <a:prstGeom prst="rect">
            <a:avLst/>
          </a:prstGeom>
          <a:noFill/>
          <a:ln>
            <a:noFill/>
          </a:ln>
        </p:spPr>
      </p:pic>
      <p:sp>
        <p:nvSpPr>
          <p:cNvPr id="4" name="Содержимое 3"/>
          <p:cNvSpPr>
            <a:spLocks noGrp="1"/>
          </p:cNvSpPr>
          <p:nvPr>
            <p:ph sz="half" idx="2"/>
          </p:nvPr>
        </p:nvSpPr>
        <p:spPr/>
        <p:txBody>
          <a:bodyPr>
            <a:normAutofit fontScale="47500" lnSpcReduction="20000"/>
          </a:bodyPr>
          <a:lstStyle/>
          <a:p>
            <a:r>
              <a:rPr lang="ru-RU" sz="3300" dirty="0" smtClean="0"/>
              <a:t>Зинаида </a:t>
            </a:r>
            <a:r>
              <a:rPr lang="ru-RU" sz="3300" dirty="0" err="1" smtClean="0"/>
              <a:t>Мироновна</a:t>
            </a:r>
            <a:r>
              <a:rPr lang="ru-RU" sz="3300" dirty="0" smtClean="0"/>
              <a:t> родилась 19 июня 1928 года в с. </a:t>
            </a:r>
            <a:r>
              <a:rPr lang="ru-RU" sz="3300" dirty="0" err="1" smtClean="0"/>
              <a:t>Хмелево</a:t>
            </a:r>
            <a:r>
              <a:rPr lang="ru-RU" sz="3300" dirty="0" smtClean="0"/>
              <a:t> Большемуртинского района. Когда началась война, девочке исполнилось 13 лет. Фронту нужны были продукты. Летом девочка полола пшеницу, осенью на сушке зерна. Работать приходилось наравне со взрослыми. Когда Зинаида работала на жатве зерновых, то в неумелых ручках девчонки соскользнул серп, память об этом до сих пор сохранилась на ладони в виде большого шрама. Во время войны рабочих рук не хватало, поэтому работать приходилось куда пошлют - на веялке, на тракторе, утрамбовывать гравий, пасти скот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Моя малая Родина</a:t>
            </a:r>
            <a:endParaRPr lang="ru-RU" dirty="0"/>
          </a:p>
        </p:txBody>
      </p:sp>
      <p:sp>
        <p:nvSpPr>
          <p:cNvPr id="3" name="Содержимое 2"/>
          <p:cNvSpPr>
            <a:spLocks noGrp="1"/>
          </p:cNvSpPr>
          <p:nvPr>
            <p:ph sz="half" idx="1"/>
          </p:nvPr>
        </p:nvSpPr>
        <p:spPr/>
        <p:txBody>
          <a:bodyPr/>
          <a:lstStyle/>
          <a:p>
            <a:r>
              <a:rPr lang="ru-RU" b="1" dirty="0" smtClean="0"/>
              <a:t>В глубине необъятной России</a:t>
            </a:r>
            <a:endParaRPr lang="ru-RU" dirty="0" smtClean="0"/>
          </a:p>
          <a:p>
            <a:r>
              <a:rPr lang="ru-RU" b="1" dirty="0" smtClean="0"/>
              <a:t>Средь бескрайних лесов и полей</a:t>
            </a:r>
            <a:endParaRPr lang="ru-RU" dirty="0" smtClean="0"/>
          </a:p>
          <a:p>
            <a:r>
              <a:rPr lang="ru-RU" b="1" dirty="0" smtClean="0"/>
              <a:t>Есть один неприметный поселок-</a:t>
            </a:r>
            <a:endParaRPr lang="ru-RU" dirty="0" smtClean="0"/>
          </a:p>
          <a:p>
            <a:r>
              <a:rPr lang="ru-RU" b="1" dirty="0" smtClean="0"/>
              <a:t>Место родины   малой    моей.</a:t>
            </a:r>
            <a:endParaRPr lang="ru-RU" dirty="0" smtClean="0"/>
          </a:p>
          <a:p>
            <a:endParaRPr lang="ru-RU" dirty="0"/>
          </a:p>
        </p:txBody>
      </p:sp>
      <p:pic>
        <p:nvPicPr>
          <p:cNvPr id="5" name="Содержимое 4" descr="K:\Новая папка\Фотографии\DCIM\101MSDCF\DSC01406.JPG"/>
          <p:cNvPicPr>
            <a:picLocks noGrp="1"/>
          </p:cNvPicPr>
          <p:nvPr>
            <p:ph sz="half" idx="2"/>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57752" y="1714488"/>
            <a:ext cx="3786214" cy="42862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Из прошлого деревни Мостовское\getImage (11).jpg"/>
          <p:cNvPicPr>
            <a:picLocks noChangeAspect="1" noChangeArrowheads="1"/>
          </p:cNvPicPr>
          <p:nvPr/>
        </p:nvPicPr>
        <p:blipFill>
          <a:blip r:embed="rId2"/>
          <a:srcRect/>
          <a:stretch>
            <a:fillRect/>
          </a:stretch>
        </p:blipFill>
        <p:spPr bwMode="auto">
          <a:xfrm>
            <a:off x="642938" y="428625"/>
            <a:ext cx="8113712" cy="52530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14438" y="0"/>
            <a:ext cx="6973887" cy="5999163"/>
          </a:xfrm>
          <a:prstGeom prst="rect">
            <a:avLst/>
          </a:prstGeom>
          <a:noFill/>
          <a:ln w="9525">
            <a:noFill/>
            <a:miter lim="800000"/>
            <a:headEnd/>
            <a:tailEnd/>
          </a:ln>
        </p:spPr>
      </p:pic>
    </p:spTree>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44463" y="144463"/>
            <a:ext cx="8891587" cy="607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Они пережили репрессии</a:t>
            </a:r>
            <a:endParaRPr lang="ru-RU" dirty="0"/>
          </a:p>
        </p:txBody>
      </p:sp>
      <p:sp>
        <p:nvSpPr>
          <p:cNvPr id="3" name="Содержимое 2"/>
          <p:cNvSpPr>
            <a:spLocks noGrp="1"/>
          </p:cNvSpPr>
          <p:nvPr>
            <p:ph sz="half" idx="1"/>
          </p:nvPr>
        </p:nvSpPr>
        <p:spPr/>
        <p:txBody>
          <a:bodyPr>
            <a:normAutofit/>
          </a:bodyPr>
          <a:lstStyle/>
          <a:p>
            <a:r>
              <a:rPr lang="ru-RU" b="1" dirty="0" err="1" smtClean="0"/>
              <a:t>Ганцгорн</a:t>
            </a:r>
            <a:r>
              <a:rPr lang="ru-RU" b="1" dirty="0" smtClean="0"/>
              <a:t> Александр </a:t>
            </a:r>
            <a:r>
              <a:rPr lang="ru-RU" b="1" dirty="0" smtClean="0"/>
              <a:t>Александрович.</a:t>
            </a:r>
          </a:p>
          <a:p>
            <a:r>
              <a:rPr lang="ru-RU" dirty="0" smtClean="0"/>
              <a:t>В 1941 году всю семью выслали из Поволжья в Красноярский край, </a:t>
            </a:r>
            <a:r>
              <a:rPr lang="ru-RU" dirty="0" err="1" smtClean="0"/>
              <a:t>Козульский</a:t>
            </a:r>
            <a:r>
              <a:rPr lang="ru-RU" dirty="0" smtClean="0"/>
              <a:t> район, с. </a:t>
            </a:r>
            <a:r>
              <a:rPr lang="ru-RU" dirty="0" err="1" smtClean="0"/>
              <a:t>Амола</a:t>
            </a:r>
            <a:r>
              <a:rPr lang="ru-RU" dirty="0" smtClean="0"/>
              <a:t>. Переселению подлежало всё немецкое население данного села</a:t>
            </a:r>
          </a:p>
          <a:p>
            <a:endParaRPr lang="ru-RU" dirty="0"/>
          </a:p>
        </p:txBody>
      </p:sp>
      <p:pic>
        <p:nvPicPr>
          <p:cNvPr id="6" name="Содержимое 5"/>
          <p:cNvPicPr>
            <a:picLocks noGrp="1"/>
          </p:cNvPicPr>
          <p:nvPr>
            <p:ph sz="half" idx="2"/>
          </p:nvPr>
        </p:nvPicPr>
        <p:blipFill>
          <a:blip r:embed="rId2" cstate="print"/>
          <a:srcRect/>
          <a:stretch>
            <a:fillRect/>
          </a:stretch>
        </p:blipFill>
        <p:spPr bwMode="auto">
          <a:xfrm>
            <a:off x="4500562" y="1857364"/>
            <a:ext cx="4252914" cy="39533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Кинстлер</a:t>
            </a:r>
            <a:r>
              <a:rPr lang="ru-RU" b="1" dirty="0" smtClean="0"/>
              <a:t> Генрих Генрихович</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Родился 9 февраля 1923 года. Жил на Волге. В детстве рано стал помогать родителям. Рано остался без мамы. Когда началась война, всех людей немецкой национальности выселили. И они с семьёй оказались на Урале в городе Боровск, а сейчас Соликамск. Во время войны работал в трудовой Армии.  И находился на </a:t>
            </a:r>
            <a:r>
              <a:rPr lang="ru-RU" dirty="0" err="1" smtClean="0"/>
              <a:t>спецпоселении</a:t>
            </a:r>
            <a:r>
              <a:rPr lang="ru-RU" dirty="0" smtClean="0"/>
              <a:t> в Красноярском крае, Кировской и Пермской областях.</a:t>
            </a:r>
            <a:endParaRPr lang="ru-RU" dirty="0"/>
          </a:p>
        </p:txBody>
      </p:sp>
      <p:pic>
        <p:nvPicPr>
          <p:cNvPr id="5" name="Содержимое 4"/>
          <p:cNvPicPr>
            <a:picLocks noGrp="1"/>
          </p:cNvPicPr>
          <p:nvPr>
            <p:ph sz="half" idx="2"/>
          </p:nvPr>
        </p:nvPicPr>
        <p:blipFill>
          <a:blip r:embed="rId2" cstate="print"/>
          <a:srcRect/>
          <a:stretch>
            <a:fillRect/>
          </a:stretch>
        </p:blipFill>
        <p:spPr bwMode="auto">
          <a:xfrm>
            <a:off x="5372206" y="1500175"/>
            <a:ext cx="3200321" cy="40514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642918"/>
            <a:ext cx="8286808" cy="5016758"/>
          </a:xfrm>
          <a:prstGeom prst="rect">
            <a:avLst/>
          </a:prstGeom>
        </p:spPr>
        <p:txBody>
          <a:bodyPr wrap="square">
            <a:spAutoFit/>
          </a:bodyPr>
          <a:lstStyle/>
          <a:p>
            <a:pPr lvl="0" fontAlgn="base">
              <a:spcBef>
                <a:spcPct val="0"/>
              </a:spcBef>
              <a:spcAft>
                <a:spcPct val="0"/>
              </a:spcAft>
            </a:pPr>
            <a:r>
              <a:rPr lang="ru-RU" sz="4000" dirty="0" smtClean="0">
                <a:latin typeface="Times New Roman" pitchFamily="18" charset="0"/>
                <a:ea typeface="Times New Roman" pitchFamily="18" charset="0"/>
                <a:cs typeface="Times New Roman" pitchFamily="18" charset="0"/>
              </a:rPr>
              <a:t>Патриотизм — чувство самое  деликатное...</a:t>
            </a:r>
          </a:p>
          <a:p>
            <a:pPr lvl="0" fontAlgn="base">
              <a:spcBef>
                <a:spcPct val="0"/>
              </a:spcBef>
              <a:spcAft>
                <a:spcPct val="0"/>
              </a:spcAft>
            </a:pPr>
            <a:r>
              <a:rPr lang="ru-RU" sz="4000" dirty="0" smtClean="0">
                <a:latin typeface="Times New Roman" pitchFamily="18" charset="0"/>
                <a:ea typeface="Times New Roman" pitchFamily="18" charset="0"/>
                <a:cs typeface="Times New Roman" pitchFamily="18" charset="0"/>
              </a:rPr>
              <a:t> Побереги святые слова, не кричи  о любви к Родине на всех перекрестках</a:t>
            </a:r>
          </a:p>
          <a:p>
            <a:pPr lvl="0" fontAlgn="base">
              <a:spcBef>
                <a:spcPct val="0"/>
              </a:spcBef>
              <a:spcAft>
                <a:spcPct val="0"/>
              </a:spcAft>
            </a:pPr>
            <a:r>
              <a:rPr lang="ru-RU" sz="4000" dirty="0" smtClean="0">
                <a:latin typeface="Times New Roman" pitchFamily="18" charset="0"/>
                <a:ea typeface="Times New Roman" pitchFamily="18" charset="0"/>
                <a:cs typeface="Times New Roman" pitchFamily="18" charset="0"/>
              </a:rPr>
              <a:t> </a:t>
            </a:r>
            <a:r>
              <a:rPr lang="ru-RU" sz="4000" dirty="0" smtClean="0">
                <a:latin typeface="Times New Roman" pitchFamily="18" charset="0"/>
                <a:ea typeface="Times New Roman" pitchFamily="18" charset="0"/>
                <a:cs typeface="Times New Roman" pitchFamily="18" charset="0"/>
              </a:rPr>
              <a:t>Лучше — молча трудись во имя ее блага и могущества.</a:t>
            </a:r>
            <a:endParaRPr lang="ru-RU" sz="4000" dirty="0" smtClean="0">
              <a:latin typeface="Times New Roman" pitchFamily="18" charset="0"/>
              <a:cs typeface="Times New Roman" pitchFamily="18" charset="0"/>
            </a:endParaRPr>
          </a:p>
          <a:p>
            <a:pPr lvl="0" eaLnBrk="0" fontAlgn="base" hangingPunct="0">
              <a:spcBef>
                <a:spcPct val="0"/>
              </a:spcBef>
              <a:spcAft>
                <a:spcPct val="0"/>
              </a:spcAft>
            </a:pPr>
            <a:r>
              <a:rPr lang="ru-RU" sz="4000" dirty="0" smtClean="0">
                <a:latin typeface="Times New Roman" pitchFamily="18" charset="0"/>
                <a:ea typeface="Times New Roman" pitchFamily="18" charset="0"/>
                <a:cs typeface="Times New Roman" pitchFamily="18" charset="0"/>
                <a:hlinkClick r:id="rId2"/>
              </a:rPr>
              <a:t>В. А.</a:t>
            </a:r>
            <a:r>
              <a:rPr lang="ru-RU" sz="4000" dirty="0" smtClean="0">
                <a:latin typeface="Times New Roman" pitchFamily="18" charset="0"/>
                <a:ea typeface="Times New Roman" pitchFamily="18" charset="0"/>
                <a:cs typeface="Times New Roman" pitchFamily="18" charset="0"/>
              </a:rPr>
              <a:t> </a:t>
            </a:r>
            <a:r>
              <a:rPr lang="ru-RU" sz="4000" dirty="0" smtClean="0">
                <a:latin typeface="Times New Roman" pitchFamily="18" charset="0"/>
                <a:ea typeface="Times New Roman" pitchFamily="18" charset="0"/>
                <a:cs typeface="Times New Roman" pitchFamily="18" charset="0"/>
                <a:hlinkClick r:id="rId2"/>
              </a:rPr>
              <a:t>Сухомлинский</a:t>
            </a:r>
            <a:endParaRPr lang="ru-RU" sz="4000"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err="1" smtClean="0"/>
              <a:t>Ладнюк</a:t>
            </a:r>
            <a:r>
              <a:rPr lang="ru-RU" sz="4400" dirty="0" smtClean="0"/>
              <a:t> Анастасия</a:t>
            </a:r>
            <a:endParaRPr lang="ru-RU" sz="4400" dirty="0"/>
          </a:p>
        </p:txBody>
      </p:sp>
      <p:sp>
        <p:nvSpPr>
          <p:cNvPr id="4" name="Текст 3"/>
          <p:cNvSpPr>
            <a:spLocks noGrp="1"/>
          </p:cNvSpPr>
          <p:nvPr>
            <p:ph type="body" idx="2"/>
          </p:nvPr>
        </p:nvSpPr>
        <p:spPr/>
        <p:txBody>
          <a:bodyPr>
            <a:normAutofit/>
          </a:bodyPr>
          <a:lstStyle/>
          <a:p>
            <a:r>
              <a:rPr lang="ru-RU" sz="2400" dirty="0" smtClean="0"/>
              <a:t>Большую помощь в исследовательской работе оказывает </a:t>
            </a:r>
            <a:r>
              <a:rPr lang="ru-RU" sz="2400" dirty="0" err="1" smtClean="0"/>
              <a:t>Ладнюк</a:t>
            </a:r>
            <a:r>
              <a:rPr lang="ru-RU" sz="2400" dirty="0" smtClean="0"/>
              <a:t> Настя. С 4 класса она активно занимается исследовательской работой и вовлекает учащихся 4-9 классов</a:t>
            </a:r>
            <a:endParaRPr lang="ru-RU" sz="2400" dirty="0"/>
          </a:p>
        </p:txBody>
      </p:sp>
      <p:pic>
        <p:nvPicPr>
          <p:cNvPr id="5" name="Содержимое 4" descr="I:\DCIM\101MSDCF\DSC04561.JPG"/>
          <p:cNvPicPr>
            <a:picLocks noGrp="1"/>
          </p:cNvPicPr>
          <p:nvPr>
            <p:ph sz="half" idx="1"/>
          </p:nvPr>
        </p:nvPicPr>
        <p:blipFill rotWithShape="1">
          <a:blip r:embed="rId2" cstate="screen">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p:blipFill>
        <p:spPr bwMode="auto">
          <a:xfrm>
            <a:off x="4286248" y="928670"/>
            <a:ext cx="4071965" cy="4429156"/>
          </a:xfrm>
          <a:prstGeom prst="ellipse">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i="1" dirty="0" smtClean="0"/>
              <a:t>Патриотическое воспитание в системе уроков ОРКСЭ</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10000"/>
          </a:bodyPr>
          <a:lstStyle/>
          <a:p>
            <a:pPr lvl="0"/>
            <a:r>
              <a:rPr lang="ru-RU" dirty="0" smtClean="0"/>
              <a:t>Важным элементом содержания патриотического воспитания на уроках ОРКСЭ  всех модулей является показ героизма советских людей в годы Великой Отечественной войны,  граждан Руси на других войнах, которые защищали свою Родину. В этих целях используются  ресурсы уроков: «Россия наша Родина», «Подвиг», «Защита Отечества», «Любовь и уважение к Отечеству», «Христианская семья».</a:t>
            </a:r>
          </a:p>
          <a:p>
            <a:pPr lvl="0"/>
            <a:r>
              <a:rPr lang="ru-RU" dirty="0" smtClean="0"/>
              <a:t>Героические страницы Великой Отечественной войны обладают большой притягательной силой. Подвиги наших соотечественников, их доблестный труд в тылу широко отражены в художественной литературе, кинофильмах, живописи, музыке, скульптуре.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«Бессмертный полк </a:t>
            </a:r>
            <a:r>
              <a:rPr lang="ru-RU" b="1" dirty="0" smtClean="0"/>
              <a:t/>
            </a:r>
            <a:br>
              <a:rPr lang="ru-RU" b="1" dirty="0" smtClean="0"/>
            </a:br>
            <a:r>
              <a:rPr lang="ru-RU" b="1" dirty="0" smtClean="0"/>
              <a:t>д</a:t>
            </a:r>
            <a:r>
              <a:rPr lang="ru-RU" b="1" dirty="0" smtClean="0"/>
              <a:t>. «</a:t>
            </a:r>
            <a:r>
              <a:rPr lang="ru-RU" b="1" dirty="0" err="1" smtClean="0"/>
              <a:t>Мостовское</a:t>
            </a:r>
            <a:r>
              <a:rPr lang="ru-RU" b="1" dirty="0" smtClean="0"/>
              <a:t>» </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t>были поставлены </a:t>
            </a:r>
            <a:r>
              <a:rPr lang="ru-RU" b="1" dirty="0" smtClean="0"/>
              <a:t>задачи:</a:t>
            </a:r>
            <a:endParaRPr lang="ru-RU" dirty="0" smtClean="0"/>
          </a:p>
          <a:p>
            <a:pPr lvl="0"/>
            <a:r>
              <a:rPr lang="ru-RU" dirty="0" smtClean="0"/>
              <a:t>Изучить историю акции «Бессмертный полк»  (из литературных источников, архивных материалов).</a:t>
            </a:r>
          </a:p>
          <a:p>
            <a:pPr lvl="0"/>
            <a:r>
              <a:rPr lang="ru-RU" dirty="0" smtClean="0"/>
              <a:t> Провести поиск ветеранов д. </a:t>
            </a:r>
            <a:r>
              <a:rPr lang="ru-RU" dirty="0" err="1" smtClean="0"/>
              <a:t>Мостовское</a:t>
            </a:r>
            <a:r>
              <a:rPr lang="ru-RU" dirty="0" smtClean="0"/>
              <a:t> и их родных.</a:t>
            </a:r>
          </a:p>
          <a:p>
            <a:pPr lvl="0"/>
            <a:r>
              <a:rPr lang="ru-RU" dirty="0" smtClean="0"/>
              <a:t>Узнать, какую цену заплатил каждый из них, приближая победу.</a:t>
            </a:r>
          </a:p>
          <a:p>
            <a:pPr lvl="0"/>
            <a:r>
              <a:rPr lang="ru-RU" dirty="0" smtClean="0"/>
              <a:t>Дополнить Бессмертный полк д. </a:t>
            </a:r>
            <a:r>
              <a:rPr lang="ru-RU" dirty="0" err="1" smtClean="0"/>
              <a:t>Мостовское</a:t>
            </a:r>
            <a:r>
              <a:rPr lang="ru-RU" dirty="0" smtClean="0"/>
              <a:t> новыми именами  и фактами из их биографии..</a:t>
            </a:r>
          </a:p>
          <a:p>
            <a:pPr lvl="0"/>
            <a:r>
              <a:rPr lang="ru-RU" dirty="0" smtClean="0"/>
              <a:t>Сделать выводы о военных  и трудовых подвигах ветеранов д. </a:t>
            </a:r>
            <a:r>
              <a:rPr lang="ru-RU" dirty="0" err="1" smtClean="0"/>
              <a:t>Мостовское</a:t>
            </a:r>
            <a:r>
              <a:rPr lang="ru-RU" dirty="0" smtClean="0"/>
              <a: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Дмитриев Фёдор Никифорович</a:t>
            </a:r>
            <a:endParaRPr lang="ru-RU" sz="3200" dirty="0"/>
          </a:p>
        </p:txBody>
      </p:sp>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half" idx="1"/>
          </p:nvPr>
        </p:nvSpPr>
        <p:spPr/>
        <p:txBody>
          <a:bodyPr>
            <a:normAutofit fontScale="25000" lnSpcReduction="20000"/>
          </a:bodyPr>
          <a:lstStyle/>
          <a:p>
            <a:pPr>
              <a:lnSpc>
                <a:spcPct val="150000"/>
              </a:lnSpc>
              <a:buFont typeface="Wingdings" panose="05000000000000000000" pitchFamily="2" charset="2"/>
              <a:buChar char="v"/>
            </a:pPr>
            <a:r>
              <a:rPr lang="ru-RU" sz="4800" b="1" dirty="0" smtClean="0">
                <a:latin typeface="Times New Roman" panose="02020603050405020304" pitchFamily="18" charset="0"/>
                <a:cs typeface="Times New Roman" panose="02020603050405020304" pitchFamily="18" charset="0"/>
              </a:rPr>
              <a:t>Призвался в ряды Советской Армии в 1943г. из ТАССР </a:t>
            </a:r>
            <a:r>
              <a:rPr lang="ru-RU" sz="4800" b="1" dirty="0" err="1" smtClean="0">
                <a:latin typeface="Times New Roman" panose="02020603050405020304" pitchFamily="18" charset="0"/>
                <a:cs typeface="Times New Roman" panose="02020603050405020304" pitchFamily="18" charset="0"/>
              </a:rPr>
              <a:t>Дубьязского</a:t>
            </a:r>
            <a:r>
              <a:rPr lang="ru-RU" sz="4800" b="1" dirty="0" smtClean="0">
                <a:latin typeface="Times New Roman" panose="02020603050405020304" pitchFamily="18" charset="0"/>
                <a:cs typeface="Times New Roman" panose="02020603050405020304" pitchFamily="18" charset="0"/>
              </a:rPr>
              <a:t> р-на, д. </a:t>
            </a:r>
            <a:r>
              <a:rPr lang="ru-RU" sz="4800" b="1" dirty="0" err="1" smtClean="0">
                <a:latin typeface="Times New Roman" panose="02020603050405020304" pitchFamily="18" charset="0"/>
                <a:cs typeface="Times New Roman" panose="02020603050405020304" pitchFamily="18" charset="0"/>
              </a:rPr>
              <a:t>Бексер</a:t>
            </a:r>
            <a:r>
              <a:rPr lang="ru-RU" sz="4800" b="1" dirty="0" smtClean="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v"/>
            </a:pPr>
            <a:r>
              <a:rPr lang="ru-RU" sz="4800" b="1" dirty="0" smtClean="0">
                <a:solidFill>
                  <a:srgbClr val="FF0000"/>
                </a:solidFill>
                <a:latin typeface="Times New Roman" panose="02020603050405020304" pitchFamily="18" charset="0"/>
                <a:cs typeface="Times New Roman" panose="02020603050405020304" pitchFamily="18" charset="0"/>
              </a:rPr>
              <a:t>Воевал в составе 1-го Белорусского Фронта.     В годы Великой Отечественной был пулеметчиком. Многих фашистских молодчиков уложил он на полях сражений меткими разящими пулями своего пулемета. Всю войну прошёл он  в составе экипажа танка Т-34.</a:t>
            </a:r>
          </a:p>
          <a:p>
            <a:pPr algn="just">
              <a:lnSpc>
                <a:spcPct val="150000"/>
              </a:lnSpc>
              <a:buFont typeface="Wingdings" panose="05000000000000000000" pitchFamily="2" charset="2"/>
              <a:buChar char="v"/>
            </a:pPr>
            <a:r>
              <a:rPr lang="ru-RU" sz="4800" b="1" dirty="0" smtClean="0">
                <a:latin typeface="Times New Roman" panose="02020603050405020304" pitchFamily="18" charset="0"/>
                <a:cs typeface="Times New Roman" panose="02020603050405020304" pitchFamily="18" charset="0"/>
              </a:rPr>
              <a:t>Федор Никифорович много рассказывал детям о патриотизме на войне. Про один из таких подвигов отца и его товарищей рассказывает Сергей, сын Федора Никифоровича: «Это случилось в октябре 1941 года,  танковый батальон, где воевал отец, попал в окружение немцев под д. </a:t>
            </a:r>
            <a:r>
              <a:rPr lang="ru-RU" sz="4800" b="1" dirty="0" err="1" smtClean="0">
                <a:latin typeface="Times New Roman" panose="02020603050405020304" pitchFamily="18" charset="0"/>
                <a:cs typeface="Times New Roman" panose="02020603050405020304" pitchFamily="18" charset="0"/>
              </a:rPr>
              <a:t>Орлинка</a:t>
            </a:r>
            <a:r>
              <a:rPr lang="ru-RU" sz="4800" b="1" dirty="0" smtClean="0">
                <a:latin typeface="Times New Roman" panose="02020603050405020304" pitchFamily="18" charset="0"/>
                <a:cs typeface="Times New Roman" panose="02020603050405020304" pitchFamily="18" charset="0"/>
              </a:rPr>
              <a:t>. Командир дал приказ -во  что бы то ни стало пробиваться к своим, пожертвовать жизнью, но не попасть в лапы к врагу. Федор Никифорович и его товарищи 150 км пробирались в тылу врага, и с каждым метром крепла надежда, что скоро увидят своих. Но не судьба.  У танков заканчивалось горючее. Немцы были рядом. Командир дал приказ, слить всё горючее в 3 танка, а остальные сжечь, чтобы они не достались врагу. Так и сделали. В ночь на 26 октября танкисты дали бой фашистам. Все солдаты мужественно сражались, но командир дал приказ- часть солдат уходит на уцелевших танках, остальные дают бой. Пока одни уничтожали немцев, другие прорывались к Советским войскам. Много тогда погибло наших солдат. Фёдор Никифорович вместе с другими солдатами чудом прорвались через кольцо немцев и попали к своим, где рассказали о подвиге своих товарищей».</a:t>
            </a:r>
          </a:p>
          <a:p>
            <a:pPr algn="just">
              <a:lnSpc>
                <a:spcPct val="150000"/>
              </a:lnSpc>
              <a:buFont typeface="Wingdings" panose="05000000000000000000" pitchFamily="2" charset="2"/>
              <a:buChar char="v"/>
            </a:pPr>
            <a:r>
              <a:rPr lang="ru-RU" sz="4800" b="1" dirty="0" smtClean="0">
                <a:solidFill>
                  <a:srgbClr val="FF0000"/>
                </a:solidFill>
                <a:latin typeface="Times New Roman" panose="02020603050405020304" pitchFamily="18" charset="0"/>
                <a:cs typeface="Times New Roman" panose="02020603050405020304" pitchFamily="18" charset="0"/>
              </a:rPr>
              <a:t>Федор Никифорович награжден орденом Отечественной войны </a:t>
            </a:r>
            <a:r>
              <a:rPr lang="en-US" sz="4800" b="1" dirty="0" smtClean="0">
                <a:solidFill>
                  <a:srgbClr val="FF0000"/>
                </a:solidFill>
                <a:latin typeface="Times New Roman" panose="02020603050405020304" pitchFamily="18" charset="0"/>
                <a:cs typeface="Times New Roman" panose="02020603050405020304" pitchFamily="18" charset="0"/>
              </a:rPr>
              <a:t>II</a:t>
            </a:r>
            <a:r>
              <a:rPr lang="ru-RU" sz="4800" b="1" dirty="0" smtClean="0">
                <a:solidFill>
                  <a:srgbClr val="FF0000"/>
                </a:solidFill>
                <a:latin typeface="Times New Roman" panose="02020603050405020304" pitchFamily="18" charset="0"/>
                <a:cs typeface="Times New Roman" panose="02020603050405020304" pitchFamily="18" charset="0"/>
              </a:rPr>
              <a:t> степени, знаком «Фронтовик 1941-1945», юбилейными медалями и медалью «Ветеран труда».</a:t>
            </a:r>
          </a:p>
          <a:p>
            <a:endParaRPr lang="ru-RU" dirty="0"/>
          </a:p>
        </p:txBody>
      </p:sp>
      <p:pic>
        <p:nvPicPr>
          <p:cNvPr id="5" name="Рисунок 4" descr="C:\Users\Анастасия\Desktop\ФОТО ВЕТЕРАНОВ\ДМИТРИЕВЫ\Федор Никифорович\Федор Никифорович.png"/>
          <p:cNvPicPr/>
          <p:nvPr/>
        </p:nvPicPr>
        <p:blipFill rotWithShape="1">
          <a:blip r:embed="rId2" cstate="email">
            <a:extLst>
              <a:ext uri="{28A0092B-C50C-407E-A947-70E740481C1C}">
                <a14:useLocalDpi xmlns:a14="http://schemas.microsoft.com/office/drawing/2010/main" xmlns=""/>
              </a:ext>
            </a:extLst>
          </a:blip>
          <a:srcRect/>
          <a:stretch/>
        </p:blipFill>
        <p:spPr bwMode="auto">
          <a:xfrm>
            <a:off x="714348" y="1643050"/>
            <a:ext cx="2071702" cy="221615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6" name="Рисунок 5" descr="C:\Users\Анастасия\Desktop\ФОТО ВЕТЕРАНОВ\ДМИТРИЕВЫ\Федор Никифорович\Федор Никифорович.png"/>
          <p:cNvPicPr/>
          <p:nvPr/>
        </p:nvPicPr>
        <p:blipFill rotWithShape="1">
          <a:blip r:embed="rId3" cstate="email">
            <a:extLst>
              <a:ext uri="{28A0092B-C50C-407E-A947-70E740481C1C}">
                <a14:useLocalDpi xmlns:a14="http://schemas.microsoft.com/office/drawing/2010/main" xmlns=""/>
              </a:ext>
            </a:extLst>
          </a:blip>
          <a:srcRect/>
          <a:stretch/>
        </p:blipFill>
        <p:spPr bwMode="auto">
          <a:xfrm>
            <a:off x="714348" y="4071942"/>
            <a:ext cx="2000264" cy="2176145"/>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xmln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Шестаков </a:t>
            </a:r>
            <a:r>
              <a:rPr lang="ru-RU" sz="3200" dirty="0" smtClean="0"/>
              <a:t>И</a:t>
            </a:r>
            <a:r>
              <a:rPr lang="ru-RU" sz="3200" dirty="0" smtClean="0"/>
              <a:t>ван Михайлович</a:t>
            </a:r>
            <a:endParaRPr lang="ru-RU" sz="3200" dirty="0"/>
          </a:p>
        </p:txBody>
      </p:sp>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pPr algn="just">
              <a:lnSpc>
                <a:spcPct val="15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Документы на Шестакова Иван Михайловича нашли только в школьном музее и в архивах сельсовета. Но информация в них очень скудная.</a:t>
            </a:r>
          </a:p>
          <a:p>
            <a:pPr algn="just">
              <a:lnSpc>
                <a:spcPct val="15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Вот что вспоминает его дочь Валентина Ивановна: «Отец в  18 –летнем возрасте ушел на фронт. Он сразу попал в жернова войны. Особенно было тяжело в первые месяцы. Зима была очень холодная. Приходилось отступать с большими потерями. Часто попадали в окружение. Не всегда кухня успевала. Познал жуткий холод и голод. Боеприпасов не хватало».</a:t>
            </a:r>
          </a:p>
          <a:p>
            <a:pPr algn="just">
              <a:lnSpc>
                <a:spcPct val="15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Иван Михайлович воевал на 1 Украинском фронте, в артиллерии разведчиком.</a:t>
            </a:r>
          </a:p>
          <a:p>
            <a:pPr algn="just">
              <a:lnSpc>
                <a:spcPct val="15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Получил ранение в голову. Награжден четырьмя медалями.</a:t>
            </a:r>
          </a:p>
          <a:p>
            <a:pPr algn="just">
              <a:lnSpc>
                <a:spcPct val="15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К сожалению, медали и документы на награды в семейном архиве не сохранились.</a:t>
            </a:r>
          </a:p>
          <a:p>
            <a:endParaRPr lang="ru-RU" dirty="0"/>
          </a:p>
        </p:txBody>
      </p:sp>
      <p:pic>
        <p:nvPicPr>
          <p:cNvPr id="5" name="Рисунок 4" descr="Изображение 664"/>
          <p:cNvPicPr/>
          <p:nvPr/>
        </p:nvPicPr>
        <p:blipFill rotWithShape="1">
          <a:blip r:embed="rId2" cstate="email">
            <a:extLst>
              <a:ext uri="{28A0092B-C50C-407E-A947-70E740481C1C}">
                <a14:useLocalDpi xmlns:a14="http://schemas.microsoft.com/office/drawing/2010/main" xmlns=""/>
              </a:ext>
            </a:extLst>
          </a:blip>
          <a:srcRect/>
          <a:stretch/>
        </p:blipFill>
        <p:spPr bwMode="auto">
          <a:xfrm>
            <a:off x="928662" y="1714488"/>
            <a:ext cx="2428892" cy="3500462"/>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xmln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50941801"/>
              </p:ext>
            </p:extLst>
          </p:nvPr>
        </p:nvGraphicFramePr>
        <p:xfrm>
          <a:off x="357159" y="749827"/>
          <a:ext cx="8572558" cy="6109635"/>
        </p:xfrm>
        <a:graphic>
          <a:graphicData uri="http://schemas.openxmlformats.org/drawingml/2006/table">
            <a:tbl>
              <a:tblPr firstRow="1" bandRow="1">
                <a:tableStyleId>{5C22544A-7EE6-4342-B048-85BDC9FD1C3A}</a:tableStyleId>
              </a:tblPr>
              <a:tblGrid>
                <a:gridCol w="1201089"/>
                <a:gridCol w="1412903"/>
                <a:gridCol w="1155401"/>
                <a:gridCol w="1114137"/>
                <a:gridCol w="1138894"/>
                <a:gridCol w="1237929"/>
                <a:gridCol w="1312205"/>
              </a:tblGrid>
              <a:tr h="818982">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b="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b="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b="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Дмитриева Пелагея</a:t>
                      </a:r>
                    </a:p>
                    <a:p>
                      <a:r>
                        <a:rPr lang="ru-RU" sz="700" b="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Иосифовна</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Дмитриев Федор Никифорович</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Кузнецов Яков Семенович</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Кузнецов Я.С. после</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войны</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Антипов</a:t>
                      </a:r>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Федор Максимович</a:t>
                      </a:r>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Остроглядов</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Николай Егорович</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Бармин</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Аркадий Игнатьевич</a:t>
                      </a:r>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7401">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Характеристика</a:t>
                      </a: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Благодарность</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Танк, на котором воевал Федор Никифорович</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Яков Семенович на фронте с друзьями</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4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a:t>
                      </a:r>
                      <a:r>
                        <a:rPr lang="ru-RU" sz="4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и удостоверение о награждении  «30 лет Победы в Великой Отечественной войне»</a:t>
                      </a:r>
                      <a:endParaRPr lang="ru-RU" sz="4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Александр Федорович </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70 лет ждал отца</a:t>
                      </a:r>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 «За</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отвагу» и знак  «25 лет Победы в Великой Отечественной войне»</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Медали Бармина А.И.: «20 лет Победы в Великой Отечественной войне», «30 лет Победы в Великой Отечественной войне».</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5404">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65000"/>
                              <a:lumOff val="35000"/>
                            </a:schemeClr>
                          </a:solidFill>
                          <a:effectLst/>
                          <a:latin typeface="Times New Roman" panose="02020603050405020304" pitchFamily="18" charset="0"/>
                          <a:cs typeface="Times New Roman" panose="02020603050405020304" pitchFamily="18" charset="0"/>
                        </a:rPr>
                        <a:t>Красноармейская</a:t>
                      </a:r>
                      <a:r>
                        <a:rPr lang="ru-RU" sz="600" baseline="0" dirty="0" smtClean="0">
                          <a:ln>
                            <a:solidFill>
                              <a:schemeClr val="tx1"/>
                            </a:solidFill>
                          </a:ln>
                          <a:solidFill>
                            <a:schemeClr val="tx1">
                              <a:lumMod val="65000"/>
                              <a:lumOff val="35000"/>
                            </a:schemeClr>
                          </a:solidFill>
                          <a:effectLst/>
                          <a:latin typeface="Times New Roman" panose="02020603050405020304" pitchFamily="18" charset="0"/>
                          <a:cs typeface="Times New Roman" panose="02020603050405020304" pitchFamily="18" charset="0"/>
                        </a:rPr>
                        <a:t>  книжка</a:t>
                      </a:r>
                    </a:p>
                    <a:p>
                      <a:r>
                        <a:rPr lang="ru-RU" sz="600" baseline="0" dirty="0" smtClean="0">
                          <a:ln>
                            <a:solidFill>
                              <a:schemeClr val="tx1"/>
                            </a:solidFill>
                          </a:ln>
                          <a:solidFill>
                            <a:schemeClr val="tx1">
                              <a:lumMod val="65000"/>
                              <a:lumOff val="35000"/>
                            </a:schemeClr>
                          </a:solidFill>
                          <a:effectLst/>
                          <a:latin typeface="Times New Roman" panose="02020603050405020304" pitchFamily="18" charset="0"/>
                          <a:cs typeface="Times New Roman" panose="02020603050405020304" pitchFamily="18" charset="0"/>
                        </a:rPr>
                        <a:t>Дмитриевой Пелагеи</a:t>
                      </a:r>
                      <a:endParaRPr lang="ru-RU" sz="600" dirty="0">
                        <a:ln>
                          <a:solidFill>
                            <a:schemeClr val="tx1"/>
                          </a:solidFill>
                        </a:ln>
                        <a:solidFill>
                          <a:schemeClr val="tx1">
                            <a:lumMod val="65000"/>
                            <a:lumOff val="35000"/>
                          </a:schemeClr>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Удостоверение и Орден Отечественной войны </a:t>
                      </a:r>
                      <a:r>
                        <a:rPr lang="en-US"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II</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степени Дмитриева Ф.Н.</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Яков Семенович с </a:t>
                      </a:r>
                      <a:r>
                        <a:rPr lang="ru-RU" sz="5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дочерми</a:t>
                      </a:r>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 и удостоверение «За доблестный труд в ВОВ»</a:t>
                      </a:r>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Извещение, что Антипов Ф.М. пропал без вести</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Тестов</a:t>
                      </a:r>
                    </a:p>
                    <a:p>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Павел </a:t>
                      </a:r>
                    </a:p>
                    <a:p>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7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Варфаломеевич</a:t>
                      </a:r>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p>
                    <a:p>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6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Шинкевич</a:t>
                      </a:r>
                      <a:endPar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Николай</a:t>
                      </a:r>
                    </a:p>
                    <a:p>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Филиппович</a:t>
                      </a:r>
                    </a:p>
                    <a:p>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p>
                    <a:p>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7354">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Удостоверение участника Великой</a:t>
                      </a: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Отечественной</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войны</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Удостоверение  и знак Фронтовик  1941-1945»</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Красноармейская книжка</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a:t>
                      </a:r>
                      <a:r>
                        <a:rPr lang="ru-RU" sz="5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и удостоверение «За победу над Германией  В Великой Отечественной войне 1941-1945 </a:t>
                      </a:r>
                      <a:r>
                        <a:rPr lang="ru-RU" sz="5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гг</a:t>
                      </a:r>
                      <a:r>
                        <a:rPr lang="ru-RU" sz="5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Анкета на Антипова Ф.М. для уточнения потерь и поиска</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Шестаков Иван Михайлович</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Медали </a:t>
                      </a:r>
                      <a:r>
                        <a:rPr lang="ru-RU" sz="7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Шинкевич</a:t>
                      </a:r>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Н.Ф.: «20 лет победы в Великой Отечественной войне», «За победу над Германией», Знак «25 лет победы в Великой Отечественной войне» </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7689">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Справка о вручении удостоверения</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Знак «25 лет победы</a:t>
                      </a:r>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в Великой Отечественной войне» </a:t>
                      </a:r>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Военный билет Кузнецова Я.С.</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 и удостоверение «60 лет Вооруженным силам СССР»</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Протокол</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эксгумации Антипова Ф.М.</a:t>
                      </a:r>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Карпюк</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Степан </a:t>
                      </a:r>
                      <a:r>
                        <a:rPr lang="ru-RU" sz="6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Гордеевия</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965301">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Медали «За боевые заслуги», «За победу в Великой Отечественной войне»</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 «Ветеран труда» Дмитриева Ф.Н.</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a:t>
                      </a:r>
                      <a:r>
                        <a:rPr lang="ru-RU" sz="5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и удостоверение о награждении  «За отвагу»</a:t>
                      </a:r>
                      <a:endPar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 и удостоверение «20 лет победы в Великой Отечественной войне 1941-1945</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6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гг</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«Орден Отечественной войны </a:t>
                      </a:r>
                      <a:r>
                        <a:rPr lang="en-US"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II</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степени», медаль «За Победу над Германией»</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знак «Отличный</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связист»  </a:t>
                      </a:r>
                      <a:r>
                        <a:rPr lang="ru-RU" sz="6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Карпюк</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С.Г.</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Устюгов Петр  Федорович</a:t>
                      </a: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Орден «Красной Звезды», медаль «»За победу над Германией в Великой</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Отечественной войне 1941-1945 </a:t>
                      </a:r>
                      <a:r>
                        <a:rPr lang="ru-RU" sz="600" baseline="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гг</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2194">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Знак «25 лет победы в Великой Отечественной войне» Дмитриевой П.И.</a:t>
                      </a:r>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err="1"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Пергунов</a:t>
                      </a:r>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Георгий      Лопатин</a:t>
                      </a:r>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5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Афанасьевич                               Николай</a:t>
                      </a:r>
                      <a:r>
                        <a:rPr lang="ru-RU" sz="5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Егорович</a:t>
                      </a:r>
                      <a:endParaRPr lang="ru-RU" sz="5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Медаль</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и удостоверение  «За доблесть и отвагу в Великой Отечественной войне»</a:t>
                      </a:r>
                    </a:p>
                    <a:p>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Знак </a:t>
                      </a:r>
                      <a:r>
                        <a:rPr lang="ru-RU" sz="7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a:t>
                      </a:r>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25 лет Победы в Великой Отечественной войне» Кузнецова Я.С.</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6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Противогаз, лопатка,</a:t>
                      </a:r>
                      <a:r>
                        <a:rPr lang="ru-RU" sz="600" baseline="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 котелок с ложкой. На котелке надпись: Антипов Ф.М.</a:t>
                      </a:r>
                      <a:endParaRPr lang="ru-RU" sz="6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Чуев  Иван Данилович</a:t>
                      </a:r>
                    </a:p>
                    <a:p>
                      <a:r>
                        <a:rPr lang="ru-RU" sz="700" dirty="0" smtClean="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rPr>
                        <a:t>Орден Ленина</a:t>
                      </a:r>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sz="700" dirty="0">
                        <a:ln>
                          <a:solidFill>
                            <a:schemeClr val="tx1"/>
                          </a:solidFill>
                        </a:ln>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bl>
          </a:graphicData>
        </a:graphic>
      </p:graphicFrame>
      <p:pic>
        <p:nvPicPr>
          <p:cNvPr id="18" name="Рисунок 17" descr="C:\Users\Анастасия\Desktop\ФОТО ВЕТЕРАНОВ\ДМИТРИЕВЫ\Пелагея Осиповна (фотографии)\Пелагея Осиповна. В мирное время.pn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19904" y="784110"/>
            <a:ext cx="260509" cy="497840"/>
          </a:xfrm>
          <a:prstGeom prst="rect">
            <a:avLst/>
          </a:prstGeom>
          <a:noFill/>
          <a:ln>
            <a:noFill/>
          </a:ln>
        </p:spPr>
      </p:pic>
      <p:pic>
        <p:nvPicPr>
          <p:cNvPr id="19" name="Рисунок 18" descr="C:\Users\Анастасия\Desktop\ФОТО ВЕТЕРАНОВ\ДМИТРИЕВЫ\Пелагея Осиповна (фотографии)\Пелагея Осиповна. Военное фото.pn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51151" y="824531"/>
            <a:ext cx="263843" cy="466725"/>
          </a:xfrm>
          <a:prstGeom prst="rect">
            <a:avLst/>
          </a:prstGeom>
          <a:noFill/>
          <a:ln>
            <a:noFill/>
          </a:ln>
        </p:spPr>
      </p:pic>
      <p:sp>
        <p:nvSpPr>
          <p:cNvPr id="7" name="Rectangle 16"/>
          <p:cNvSpPr>
            <a:spLocks noChangeArrowheads="1"/>
          </p:cNvSpPr>
          <p:nvPr/>
        </p:nvSpPr>
        <p:spPr bwMode="auto">
          <a:xfrm>
            <a:off x="0" y="0"/>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63" name="Рисунок 8" descr="Служебная характеристика и благодарность"/>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95879" y="1655561"/>
            <a:ext cx="285750" cy="4953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9"/>
          <p:cNvSpPr>
            <a:spLocks noChangeArrowheads="1"/>
          </p:cNvSpPr>
          <p:nvPr/>
        </p:nvSpPr>
        <p:spPr bwMode="auto">
          <a:xfrm>
            <a:off x="1054853" y="121879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66" name="Рисунок 34" descr="Служебная характеристика и благодарность"/>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426575" y="1657080"/>
            <a:ext cx="235744" cy="43815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Рисунок 25" descr="C:\Users\Анастасия\Desktop\ФОТО ВЕТЕРАНОВ\ДМИТРИЕВЫ\Пелагея Осиповна (фотографии)\Справка и красноярмейская книжка.png"/>
          <p:cNvPicPr/>
          <p:nvPr/>
        </p:nvPicPr>
        <p:blipFill rotWithShape="1">
          <a:blip r:embed="rId6" cstate="email">
            <a:extLst>
              <a:ext uri="{28A0092B-C50C-407E-A947-70E740481C1C}">
                <a14:useLocalDpi xmlns:a14="http://schemas.microsoft.com/office/drawing/2010/main" xmlns=""/>
              </a:ext>
            </a:extLst>
          </a:blip>
          <a:srcRect/>
          <a:stretch/>
        </p:blipFill>
        <p:spPr bwMode="auto">
          <a:xfrm>
            <a:off x="1025699" y="2687912"/>
            <a:ext cx="596265" cy="30797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27" name="Рисунок 26" descr="C:\Users\Анастасия\Desktop\ФОТО ВЕТЕРАНОВ\ДМИТРИЕВЫ\Пелагея Осиповна (фотографии)\Удостоверение и красноярмейская книжка.png"/>
          <p:cNvPicPr/>
          <p:nvPr/>
        </p:nvPicPr>
        <p:blipFill rotWithShape="1">
          <a:blip r:embed="rId7" cstate="email">
            <a:extLst>
              <a:ext uri="{28A0092B-C50C-407E-A947-70E740481C1C}">
                <a14:useLocalDpi xmlns:a14="http://schemas.microsoft.com/office/drawing/2010/main" xmlns=""/>
              </a:ext>
            </a:extLst>
          </a:blip>
          <a:srcRect/>
          <a:stretch/>
        </p:blipFill>
        <p:spPr bwMode="auto">
          <a:xfrm>
            <a:off x="922201" y="3336856"/>
            <a:ext cx="677704" cy="317500"/>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28" name="Рисунок 27" descr="C:\Users\Анастасия\Desktop\ФОТО ВЕТЕРАНОВ\ДМИТРИЕВЫ\Пелагея Осиповна (фотографии)\Справка и красноярмейская книжка.png"/>
          <p:cNvPicPr/>
          <p:nvPr/>
        </p:nvPicPr>
        <p:blipFill rotWithShape="1">
          <a:blip r:embed="rId8" cstate="email">
            <a:extLst>
              <a:ext uri="{28A0092B-C50C-407E-A947-70E740481C1C}">
                <a14:useLocalDpi xmlns:a14="http://schemas.microsoft.com/office/drawing/2010/main" xmlns=""/>
              </a:ext>
            </a:extLst>
          </a:blip>
          <a:srcRect/>
          <a:stretch/>
        </p:blipFill>
        <p:spPr bwMode="auto">
          <a:xfrm>
            <a:off x="933154" y="4133988"/>
            <a:ext cx="625316" cy="36766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4098" name="Picture 2" descr="http://izsunduka.ru/cat74/images/IS4e0f731f892a8250.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1071505" y="5845685"/>
            <a:ext cx="185936" cy="44599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Рисунок 15" descr="http://pilorama.tv.images.1c-bitrix-cdn.ru/upload/medialibrary/8ab/8ab046d44b91d9604a93ece1c3bdc715.jpg?1440338728188661"/>
          <p:cNvPicPr/>
          <p:nvPr/>
        </p:nvPicPr>
        <p:blipFill rotWithShape="1">
          <a:blip r:embed="rId10" cstate="email">
            <a:extLst>
              <a:ext uri="{28A0092B-C50C-407E-A947-70E740481C1C}">
                <a14:useLocalDpi xmlns:a14="http://schemas.microsoft.com/office/drawing/2010/main" xmlns=""/>
              </a:ext>
            </a:extLst>
          </a:blip>
          <a:srcRect/>
          <a:stretch/>
        </p:blipFill>
        <p:spPr bwMode="auto">
          <a:xfrm>
            <a:off x="1386627" y="4848111"/>
            <a:ext cx="152106" cy="439414"/>
          </a:xfrm>
          <a:prstGeom prst="rect">
            <a:avLst/>
          </a:prstGeom>
          <a:noFill/>
          <a:ln>
            <a:noFill/>
          </a:ln>
          <a:extLst>
            <a:ext uri="{53640926-AAD7-44D8-BBD7-CCE9431645EC}">
              <a14:shadowObscured xmlns:a14="http://schemas.microsoft.com/office/drawing/2010/main" xmlns=""/>
            </a:ext>
          </a:extLst>
        </p:spPr>
      </p:pic>
      <p:pic>
        <p:nvPicPr>
          <p:cNvPr id="20" name="Рисунок 19" descr="C:\Users\Анастасия\Desktop\ФОТО ВЕТЕРАНОВ\ДМИТРИЕВЫ\Федор Никифорович\Федор Никифорович.png"/>
          <p:cNvPicPr/>
          <p:nvPr/>
        </p:nvPicPr>
        <p:blipFill rotWithShape="1">
          <a:blip r:embed="rId11" cstate="email">
            <a:extLst>
              <a:ext uri="{28A0092B-C50C-407E-A947-70E740481C1C}">
                <a14:useLocalDpi xmlns:a14="http://schemas.microsoft.com/office/drawing/2010/main" xmlns=""/>
              </a:ext>
            </a:extLst>
          </a:blip>
          <a:srcRect l="68959" t="14535" r="4139" b="31519"/>
          <a:stretch/>
        </p:blipFill>
        <p:spPr bwMode="auto">
          <a:xfrm>
            <a:off x="2656240" y="823710"/>
            <a:ext cx="253365" cy="497840"/>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21" name="Рисунок 20" descr="C:\Users\Анастасия\Desktop\ФОТО ВЕТЕРАНОВ\ДМИТРИЕВЫ\Федор Никифорович\Федор Никифорович.png"/>
          <p:cNvPicPr/>
          <p:nvPr/>
        </p:nvPicPr>
        <p:blipFill rotWithShape="1">
          <a:blip r:embed="rId12" cstate="email">
            <a:extLst>
              <a:ext uri="{28A0092B-C50C-407E-A947-70E740481C1C}">
                <a14:useLocalDpi xmlns:a14="http://schemas.microsoft.com/office/drawing/2010/main" xmlns=""/>
              </a:ext>
            </a:extLst>
          </a:blip>
          <a:srcRect l="2084" t="23898" r="64052" b="42846"/>
          <a:stretch/>
        </p:blipFill>
        <p:spPr bwMode="auto">
          <a:xfrm>
            <a:off x="2172084" y="1683648"/>
            <a:ext cx="430054" cy="34734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23" name="Рисунок 22" descr="Order Of The Patriotic War (2nd Class).png"/>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953836" y="2655638"/>
            <a:ext cx="218248" cy="296988"/>
          </a:xfrm>
          <a:prstGeom prst="rect">
            <a:avLst/>
          </a:prstGeom>
          <a:noFill/>
          <a:ln>
            <a:noFill/>
          </a:ln>
        </p:spPr>
      </p:pic>
      <p:pic>
        <p:nvPicPr>
          <p:cNvPr id="29" name="Рисунок 28" descr="C:\Users\Анастасия\Desktop\ФОТО ВЕТЕРАНОВ\ДМИТРИЕВЫ\Федор Никифорович\Орденская книжка и удостоверение.png"/>
          <p:cNvPicPr/>
          <p:nvPr/>
        </p:nvPicPr>
        <p:blipFill rotWithShape="1">
          <a:blip r:embed="rId14" cstate="email">
            <a:extLst>
              <a:ext uri="{28A0092B-C50C-407E-A947-70E740481C1C}">
                <a14:useLocalDpi xmlns:a14="http://schemas.microsoft.com/office/drawing/2010/main" xmlns=""/>
              </a:ext>
            </a:extLst>
          </a:blip>
          <a:srcRect/>
          <a:stretch/>
        </p:blipFill>
        <p:spPr bwMode="auto">
          <a:xfrm>
            <a:off x="1973424" y="3369635"/>
            <a:ext cx="415766" cy="34734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30" name="Picture 6" descr="https://encrypted-tbn1.gstatic.com/images?q=tbn:ANd9GcTYxxadNYpTrC7aIoZN8JfQiXqKjj6CgtOZHrk-PH-XGchDCwIx"/>
          <p:cNvPicPr/>
          <p:nvPr/>
        </p:nvPicPr>
        <p:blipFill rotWithShape="1">
          <a:blip r:embed="rId15" cstate="email">
            <a:extLst>
              <a:ext uri="{28A0092B-C50C-407E-A947-70E740481C1C}">
                <a14:useLocalDpi xmlns:a14="http://schemas.microsoft.com/office/drawing/2010/main" xmlns=""/>
              </a:ext>
            </a:extLst>
          </a:blip>
          <a:srcRect/>
          <a:stretch/>
        </p:blipFill>
        <p:spPr bwMode="auto">
          <a:xfrm>
            <a:off x="2573941" y="3350586"/>
            <a:ext cx="249512" cy="303770"/>
          </a:xfrm>
          <a:prstGeom prst="ellipse">
            <a:avLst/>
          </a:prstGeom>
          <a:noFill/>
          <a:ln>
            <a:noFill/>
          </a:ln>
          <a:extLst>
            <a:ext uri="{53640926-AAD7-44D8-BBD7-CCE9431645EC}">
              <a14:shadowObscured xmlns:a14="http://schemas.microsoft.com/office/drawing/2010/main" xmlns=""/>
            </a:ext>
          </a:extLst>
        </p:spPr>
      </p:pic>
      <p:pic>
        <p:nvPicPr>
          <p:cNvPr id="31" name="Рисунок 30" descr="C:\Users\Анастасия\Desktop\ФОТО ВЕТЕРАНОВ\ДМИТРИЕВЫ\Федор Никифорович\Орденская книжка и удостоверение.png"/>
          <p:cNvPicPr/>
          <p:nvPr/>
        </p:nvPicPr>
        <p:blipFill rotWithShape="1">
          <a:blip r:embed="rId16" cstate="email">
            <a:extLst>
              <a:ext uri="{28A0092B-C50C-407E-A947-70E740481C1C}">
                <a14:useLocalDpi xmlns:a14="http://schemas.microsoft.com/office/drawing/2010/main" xmlns=""/>
              </a:ext>
            </a:extLst>
          </a:blip>
          <a:srcRect/>
          <a:stretch/>
        </p:blipFill>
        <p:spPr bwMode="auto">
          <a:xfrm>
            <a:off x="2381253" y="2657067"/>
            <a:ext cx="378619" cy="30797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4104" name="Picture 8" descr="https://encrypted-tbn1.gstatic.com/images?q=tbn:ANd9GcSFXmj6qtrw5igEqx8phRZRQZhFgI8aoJus1TZbV2QnwV0ITTVo"/>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3054726" y="9686437"/>
            <a:ext cx="45800" cy="10142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Медаль за боевые заслуги"/>
          <p:cNvPicPr>
            <a:picLocks noChangeAspect="1" noChangeArrowheads="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971604" y="4895698"/>
            <a:ext cx="178554" cy="442136"/>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s://encrypted-tbn1.gstatic.com/images?q=tbn:ANd9GcSFXmj6qtrw5igEqx8phRZRQZhFgI8aoJus1TZbV2QnwV0ITTVo"/>
          <p:cNvPicPr>
            <a:picLocks noChangeAspect="1" noChangeArrowheads="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2239495" y="4890386"/>
            <a:ext cx="219380" cy="485828"/>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izsunduka.ru/cat74/images/IS4e0f731f892a8250.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2191892" y="4133988"/>
            <a:ext cx="185936" cy="44599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Рисунок 32" descr="C:\Documents and Settings\Администратор\Local Settings\Temporary Internet Files\Content.Word\1.tif"/>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3452144" y="782140"/>
            <a:ext cx="343817" cy="549963"/>
          </a:xfrm>
          <a:prstGeom prst="rect">
            <a:avLst/>
          </a:prstGeom>
          <a:ln w="88900" cap="sq" cmpd="thickThin">
            <a:noFill/>
            <a:prstDash val="solid"/>
            <a:miter lim="800000"/>
          </a:ln>
          <a:effectLst>
            <a:innerShdw blurRad="76200">
              <a:srgbClr val="000000"/>
            </a:innerShdw>
          </a:effectLst>
        </p:spPr>
      </p:pic>
      <p:pic>
        <p:nvPicPr>
          <p:cNvPr id="34" name="Рисунок 33" descr="C:\Users\Анастасия\Desktop\ФОТО ВЕТЕРАНОВ\Кузнецов Яков Семенович\DSC03068.JPG"/>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3351435" y="2687912"/>
            <a:ext cx="364808" cy="365125"/>
          </a:xfrm>
          <a:prstGeom prst="rect">
            <a:avLst/>
          </a:prstGeom>
          <a:noFill/>
          <a:ln>
            <a:noFill/>
          </a:ln>
        </p:spPr>
      </p:pic>
      <p:pic>
        <p:nvPicPr>
          <p:cNvPr id="35" name="Рисунок 34" descr="C:\Users\Анастасия\Desktop\ФОТО ВЕТЕРАНОВ\Кузнецов Яков Семенович\DSC03066.JPG"/>
          <p:cNvPicPr/>
          <p:nvPr/>
        </p:nvPicPr>
        <p:blipFill>
          <a:blip r:embed="rId22" cstate="email">
            <a:extLst>
              <a:ext uri="{28A0092B-C50C-407E-A947-70E740481C1C}">
                <a14:useLocalDpi xmlns:a14="http://schemas.microsoft.com/office/drawing/2010/main" xmlns=""/>
              </a:ext>
            </a:extLst>
          </a:blip>
          <a:srcRect/>
          <a:stretch>
            <a:fillRect/>
          </a:stretch>
        </p:blipFill>
        <p:spPr bwMode="auto">
          <a:xfrm rot="16200000">
            <a:off x="3050961" y="1709291"/>
            <a:ext cx="526470" cy="317912"/>
          </a:xfrm>
          <a:prstGeom prst="rect">
            <a:avLst/>
          </a:prstGeom>
          <a:noFill/>
          <a:ln>
            <a:noFill/>
          </a:ln>
        </p:spPr>
      </p:pic>
      <p:pic>
        <p:nvPicPr>
          <p:cNvPr id="36" name="Рисунок 35" descr="C:\Users\Анастасия\Desktop\ФОТО ВЕТЕРАНОВ\Кузнецов Яков Семенович\DSC03067.JPG"/>
          <p:cNvPicPr/>
          <p:nvPr/>
        </p:nvPicPr>
        <p:blipFill>
          <a:blip r:embed="rId23" cstate="email">
            <a:extLst>
              <a:ext uri="{28A0092B-C50C-407E-A947-70E740481C1C}">
                <a14:useLocalDpi xmlns:a14="http://schemas.microsoft.com/office/drawing/2010/main" xmlns=""/>
              </a:ext>
            </a:extLst>
          </a:blip>
          <a:srcRect/>
          <a:stretch>
            <a:fillRect/>
          </a:stretch>
        </p:blipFill>
        <p:spPr bwMode="auto">
          <a:xfrm rot="16200000">
            <a:off x="3521325" y="1723755"/>
            <a:ext cx="542290" cy="304800"/>
          </a:xfrm>
          <a:prstGeom prst="rect">
            <a:avLst/>
          </a:prstGeom>
          <a:noFill/>
          <a:ln>
            <a:noFill/>
          </a:ln>
        </p:spPr>
      </p:pic>
      <p:pic>
        <p:nvPicPr>
          <p:cNvPr id="37" name="Рисунок 36" descr="C:\Users\Анастасия\Desktop\ФОТО ВЕТЕРАНОВ\Кузнецов Яков Семенович\DSC03072.JPG"/>
          <p:cNvPicPr/>
          <p:nvPr/>
        </p:nvPicPr>
        <p:blipFill>
          <a:blip r:embed="rId24" cstate="email">
            <a:extLst>
              <a:ext uri="{28A0092B-C50C-407E-A947-70E740481C1C}">
                <a14:useLocalDpi xmlns:a14="http://schemas.microsoft.com/office/drawing/2010/main" xmlns=""/>
              </a:ext>
            </a:extLst>
          </a:blip>
          <a:srcRect/>
          <a:stretch>
            <a:fillRect/>
          </a:stretch>
        </p:blipFill>
        <p:spPr bwMode="auto">
          <a:xfrm>
            <a:off x="3256674" y="3360463"/>
            <a:ext cx="475817" cy="410583"/>
          </a:xfrm>
          <a:prstGeom prst="rect">
            <a:avLst/>
          </a:prstGeom>
          <a:noFill/>
          <a:ln>
            <a:noFill/>
          </a:ln>
        </p:spPr>
      </p:pic>
      <p:pic>
        <p:nvPicPr>
          <p:cNvPr id="38" name="Рисунок 37" descr="C:\Users\Анастасия\Desktop\ФОТО ВЕТЕРАНОВ\Кузнецов Яков Семенович\DSC03074.JPG"/>
          <p:cNvPicPr/>
          <p:nvPr/>
        </p:nvPicPr>
        <p:blipFill>
          <a:blip r:embed="rId25" cstate="email">
            <a:extLst>
              <a:ext uri="{28A0092B-C50C-407E-A947-70E740481C1C}">
                <a14:useLocalDpi xmlns:a14="http://schemas.microsoft.com/office/drawing/2010/main" xmlns=""/>
              </a:ext>
            </a:extLst>
          </a:blip>
          <a:srcRect/>
          <a:stretch>
            <a:fillRect/>
          </a:stretch>
        </p:blipFill>
        <p:spPr bwMode="auto">
          <a:xfrm>
            <a:off x="3366205" y="4094693"/>
            <a:ext cx="434525" cy="440001"/>
          </a:xfrm>
          <a:prstGeom prst="rect">
            <a:avLst/>
          </a:prstGeom>
          <a:noFill/>
          <a:ln>
            <a:noFill/>
          </a:ln>
        </p:spPr>
      </p:pic>
      <p:pic>
        <p:nvPicPr>
          <p:cNvPr id="40" name="Рисунок 39" descr="C:\Users\Анастасия\Desktop\ФОТО ВЕТЕРАНОВ\Кузнецов Яков Семенович\DSC03078.JPG"/>
          <p:cNvPicPr/>
          <p:nvPr/>
        </p:nvPicPr>
        <p:blipFill>
          <a:blip r:embed="rId26" cstate="email">
            <a:extLst>
              <a:ext uri="{28A0092B-C50C-407E-A947-70E740481C1C}">
                <a14:useLocalDpi xmlns:a14="http://schemas.microsoft.com/office/drawing/2010/main" xmlns=""/>
              </a:ext>
            </a:extLst>
          </a:blip>
          <a:srcRect/>
          <a:stretch>
            <a:fillRect/>
          </a:stretch>
        </p:blipFill>
        <p:spPr bwMode="auto">
          <a:xfrm rot="16200000">
            <a:off x="4102349" y="881532"/>
            <a:ext cx="584610" cy="316529"/>
          </a:xfrm>
          <a:prstGeom prst="rect">
            <a:avLst/>
          </a:prstGeom>
          <a:noFill/>
          <a:ln>
            <a:noFill/>
          </a:ln>
        </p:spPr>
      </p:pic>
      <p:pic>
        <p:nvPicPr>
          <p:cNvPr id="41" name="Рисунок 40" descr="C:\Users\Анастасия\Desktop\ФОТО ВЕТЕРАНОВ\Кузнецов Яков Семенович\DSC03077.JPG"/>
          <p:cNvPicPr/>
          <p:nvPr/>
        </p:nvPicPr>
        <p:blipFill>
          <a:blip r:embed="rId27" cstate="email">
            <a:extLst>
              <a:ext uri="{28A0092B-C50C-407E-A947-70E740481C1C}">
                <a14:useLocalDpi xmlns:a14="http://schemas.microsoft.com/office/drawing/2010/main" xmlns=""/>
              </a:ext>
            </a:extLst>
          </a:blip>
          <a:srcRect/>
          <a:stretch>
            <a:fillRect/>
          </a:stretch>
        </p:blipFill>
        <p:spPr bwMode="auto">
          <a:xfrm rot="16200000">
            <a:off x="4552033" y="876147"/>
            <a:ext cx="530279" cy="299683"/>
          </a:xfrm>
          <a:prstGeom prst="rect">
            <a:avLst/>
          </a:prstGeom>
          <a:noFill/>
          <a:ln>
            <a:noFill/>
          </a:ln>
        </p:spPr>
      </p:pic>
      <p:pic>
        <p:nvPicPr>
          <p:cNvPr id="42" name="Рисунок 41" descr="C:\Users\Анастасия\Desktop\ФОТО ВЕТЕРАНОВ\Кузнецов Яков Семенович\DSC03080.JPG"/>
          <p:cNvPicPr/>
          <p:nvPr/>
        </p:nvPicPr>
        <p:blipFill>
          <a:blip r:embed="rId28" cstate="email">
            <a:extLst>
              <a:ext uri="{28A0092B-C50C-407E-A947-70E740481C1C}">
                <a14:useLocalDpi xmlns:a14="http://schemas.microsoft.com/office/drawing/2010/main" xmlns=""/>
              </a:ext>
            </a:extLst>
          </a:blip>
          <a:srcRect/>
          <a:stretch>
            <a:fillRect/>
          </a:stretch>
        </p:blipFill>
        <p:spPr bwMode="auto">
          <a:xfrm>
            <a:off x="4389819" y="1631850"/>
            <a:ext cx="472916" cy="472440"/>
          </a:xfrm>
          <a:prstGeom prst="rect">
            <a:avLst/>
          </a:prstGeom>
          <a:noFill/>
          <a:ln>
            <a:noFill/>
          </a:ln>
        </p:spPr>
      </p:pic>
      <p:pic>
        <p:nvPicPr>
          <p:cNvPr id="44" name="Рисунок 43" descr="C:\Users\Анастасия\Desktop\ФОТО ВЕТЕРАНОВ\Кузнецов Яков Семенович\DSC03081.JPG"/>
          <p:cNvPicPr/>
          <p:nvPr/>
        </p:nvPicPr>
        <p:blipFill rotWithShape="1">
          <a:blip r:embed="rId29" cstate="email">
            <a:extLst>
              <a:ext uri="{28A0092B-C50C-407E-A947-70E740481C1C}">
                <a14:useLocalDpi xmlns:a14="http://schemas.microsoft.com/office/drawing/2010/main" xmlns=""/>
              </a:ext>
            </a:extLst>
          </a:blip>
          <a:srcRect/>
          <a:stretch/>
        </p:blipFill>
        <p:spPr bwMode="auto">
          <a:xfrm>
            <a:off x="3361525" y="4848111"/>
            <a:ext cx="412544" cy="485828"/>
          </a:xfrm>
          <a:prstGeom prst="rect">
            <a:avLst/>
          </a:prstGeom>
          <a:noFill/>
          <a:ln>
            <a:noFill/>
          </a:ln>
          <a:extLst>
            <a:ext uri="{53640926-AAD7-44D8-BBD7-CCE9431645EC}">
              <a14:shadowObscured xmlns:a14="http://schemas.microsoft.com/office/drawing/2010/main" xmlns=""/>
            </a:ext>
          </a:extLst>
        </p:spPr>
      </p:pic>
      <p:pic>
        <p:nvPicPr>
          <p:cNvPr id="45" name="Рисунок 44" descr="C:\Users\Анастасия\Desktop\ФОТО ВЕТЕРАНОВ\Кузнецов Яков Семенович\DSC03082.JPG"/>
          <p:cNvPicPr/>
          <p:nvPr/>
        </p:nvPicPr>
        <p:blipFill rotWithShape="1">
          <a:blip r:embed="rId30" cstate="email">
            <a:extLst>
              <a:ext uri="{28A0092B-C50C-407E-A947-70E740481C1C}">
                <a14:useLocalDpi xmlns:a14="http://schemas.microsoft.com/office/drawing/2010/main" xmlns=""/>
              </a:ext>
            </a:extLst>
          </a:blip>
          <a:srcRect l="-2043"/>
          <a:stretch/>
        </p:blipFill>
        <p:spPr bwMode="auto">
          <a:xfrm>
            <a:off x="4407122" y="2688546"/>
            <a:ext cx="409575" cy="364490"/>
          </a:xfrm>
          <a:prstGeom prst="rect">
            <a:avLst/>
          </a:prstGeom>
          <a:noFill/>
          <a:ln>
            <a:noFill/>
          </a:ln>
          <a:extLst>
            <a:ext uri="{53640926-AAD7-44D8-BBD7-CCE9431645EC}">
              <a14:shadowObscured xmlns:a14="http://schemas.microsoft.com/office/drawing/2010/main" xmlns=""/>
            </a:ext>
          </a:extLst>
        </p:spPr>
      </p:pic>
      <p:pic>
        <p:nvPicPr>
          <p:cNvPr id="46" name="Рисунок 45" descr="C:\Users\Анастасия\Desktop\ФОТО ВЕТЕРАНОВ\Кузнецов Яков Семенович\DSC03083.JPG"/>
          <p:cNvPicPr/>
          <p:nvPr/>
        </p:nvPicPr>
        <p:blipFill rotWithShape="1">
          <a:blip r:embed="rId31" cstate="email">
            <a:extLst>
              <a:ext uri="{28A0092B-C50C-407E-A947-70E740481C1C}">
                <a14:useLocalDpi xmlns:a14="http://schemas.microsoft.com/office/drawing/2010/main" xmlns=""/>
              </a:ext>
            </a:extLst>
          </a:blip>
          <a:srcRect/>
          <a:stretch/>
        </p:blipFill>
        <p:spPr bwMode="auto">
          <a:xfrm>
            <a:off x="4359593" y="3350585"/>
            <a:ext cx="424815" cy="385445"/>
          </a:xfrm>
          <a:prstGeom prst="rect">
            <a:avLst/>
          </a:prstGeom>
          <a:noFill/>
          <a:ln>
            <a:noFill/>
          </a:ln>
          <a:extLst>
            <a:ext uri="{53640926-AAD7-44D8-BBD7-CCE9431645EC}">
              <a14:shadowObscured xmlns:a14="http://schemas.microsoft.com/office/drawing/2010/main" xmlns=""/>
            </a:ext>
          </a:extLst>
        </p:spPr>
      </p:pic>
      <p:pic>
        <p:nvPicPr>
          <p:cNvPr id="47" name="Рисунок 46" descr="C:\Users\Анастасия\Desktop\ФОТО ВЕТЕРАНОВ\Кузнецов Яков Семенович\DSC03084.JPG"/>
          <p:cNvPicPr/>
          <p:nvPr/>
        </p:nvPicPr>
        <p:blipFill rotWithShape="1">
          <a:blip r:embed="rId32" cstate="email">
            <a:extLst>
              <a:ext uri="{28A0092B-C50C-407E-A947-70E740481C1C}">
                <a14:useLocalDpi xmlns:a14="http://schemas.microsoft.com/office/drawing/2010/main" xmlns=""/>
              </a:ext>
            </a:extLst>
          </a:blip>
          <a:srcRect/>
          <a:stretch/>
        </p:blipFill>
        <p:spPr bwMode="auto">
          <a:xfrm>
            <a:off x="4338444" y="4094693"/>
            <a:ext cx="484346" cy="452755"/>
          </a:xfrm>
          <a:prstGeom prst="rect">
            <a:avLst/>
          </a:prstGeom>
          <a:noFill/>
          <a:ln>
            <a:noFill/>
          </a:ln>
          <a:extLst>
            <a:ext uri="{53640926-AAD7-44D8-BBD7-CCE9431645EC}">
              <a14:shadowObscured xmlns:a14="http://schemas.microsoft.com/office/drawing/2010/main" xmlns=""/>
            </a:ext>
          </a:extLst>
        </p:spPr>
      </p:pic>
      <p:pic>
        <p:nvPicPr>
          <p:cNvPr id="48" name="Рисунок 47" descr="C:\Users\Анастасия\Desktop\ФОТО ВЕТЕРАНОВ\Кузнецов Яков Семенович\DSC03085.JPG"/>
          <p:cNvPicPr/>
          <p:nvPr/>
        </p:nvPicPr>
        <p:blipFill rotWithShape="1">
          <a:blip r:embed="rId33" cstate="email">
            <a:extLst>
              <a:ext uri="{28A0092B-C50C-407E-A947-70E740481C1C}">
                <a14:useLocalDpi xmlns:a14="http://schemas.microsoft.com/office/drawing/2010/main" xmlns=""/>
              </a:ext>
            </a:extLst>
          </a:blip>
          <a:srcRect/>
          <a:stretch/>
        </p:blipFill>
        <p:spPr bwMode="auto">
          <a:xfrm>
            <a:off x="4330824" y="4832601"/>
            <a:ext cx="491966" cy="454660"/>
          </a:xfrm>
          <a:prstGeom prst="rect">
            <a:avLst/>
          </a:prstGeom>
          <a:noFill/>
          <a:ln>
            <a:noFill/>
          </a:ln>
          <a:extLst>
            <a:ext uri="{53640926-AAD7-44D8-BBD7-CCE9431645EC}">
              <a14:shadowObscured xmlns:a14="http://schemas.microsoft.com/office/drawing/2010/main" xmlns=""/>
            </a:ext>
          </a:extLst>
        </p:spPr>
      </p:pic>
      <p:pic>
        <p:nvPicPr>
          <p:cNvPr id="49" name="Рисунок 48" descr="C:\Users\Анастасия\Desktop\ФОТО ВЕТЕРАНОВ\Кузнецов Яков Семенович\DSC03086.JPG"/>
          <p:cNvPicPr/>
          <p:nvPr/>
        </p:nvPicPr>
        <p:blipFill rotWithShape="1">
          <a:blip r:embed="rId34" cstate="email">
            <a:extLst>
              <a:ext uri="{28A0092B-C50C-407E-A947-70E740481C1C}">
                <a14:useLocalDpi xmlns:a14="http://schemas.microsoft.com/office/drawing/2010/main" xmlns=""/>
              </a:ext>
            </a:extLst>
          </a:blip>
          <a:srcRect/>
          <a:stretch/>
        </p:blipFill>
        <p:spPr bwMode="auto">
          <a:xfrm>
            <a:off x="3314196" y="5793967"/>
            <a:ext cx="529114" cy="471170"/>
          </a:xfrm>
          <a:prstGeom prst="rect">
            <a:avLst/>
          </a:prstGeom>
          <a:noFill/>
          <a:ln>
            <a:noFill/>
          </a:ln>
          <a:extLst>
            <a:ext uri="{53640926-AAD7-44D8-BBD7-CCE9431645EC}">
              <a14:shadowObscured xmlns:a14="http://schemas.microsoft.com/office/drawing/2010/main" xmlns=""/>
            </a:ext>
          </a:extLst>
        </p:spPr>
      </p:pic>
      <p:pic>
        <p:nvPicPr>
          <p:cNvPr id="50" name="Picture 2" descr="http://izsunduka.ru/cat74/images/IS4e0f731f892a8250.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4483838" y="5819147"/>
            <a:ext cx="185936" cy="445991"/>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Рисунок 50" descr="C:\Users\Анастасия\Desktop\ФОТО ВЕТЕРАНОВ\ДМИТРИЕВЫ\Федор Никифорович\Федор Никифорович.png"/>
          <p:cNvPicPr/>
          <p:nvPr/>
        </p:nvPicPr>
        <p:blipFill rotWithShape="1">
          <a:blip r:embed="rId35" cstate="print">
            <a:extLst>
              <a:ext uri="{28A0092B-C50C-407E-A947-70E740481C1C}">
                <a14:useLocalDpi xmlns:a14="http://schemas.microsoft.com/office/drawing/2010/main" xmlns="" val="0"/>
              </a:ext>
            </a:extLst>
          </a:blip>
          <a:srcRect l="35953" t="6653" r="33309" b="25103"/>
          <a:stretch/>
        </p:blipFill>
        <p:spPr bwMode="auto">
          <a:xfrm>
            <a:off x="2069019" y="823711"/>
            <a:ext cx="245745" cy="46672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43" name="Рисунок 42" descr="C:\Users\Анастасия\Desktop\ФОТО ВЕТЕРАНОВ\АНТИПОВ ФЕДОР МАКСИМОВИЧ\антипов фёдор максимович\IMG_0831.jpg"/>
          <p:cNvPicPr/>
          <p:nvPr/>
        </p:nvPicPr>
        <p:blipFill rotWithShape="1">
          <a:blip r:embed="rId36" cstate="email">
            <a:extLst>
              <a:ext uri="{28A0092B-C50C-407E-A947-70E740481C1C}">
                <a14:useLocalDpi xmlns:a14="http://schemas.microsoft.com/office/drawing/2010/main" xmlns=""/>
              </a:ext>
            </a:extLst>
          </a:blip>
          <a:srcRect/>
          <a:stretch/>
        </p:blipFill>
        <p:spPr bwMode="auto">
          <a:xfrm>
            <a:off x="5355450" y="1633341"/>
            <a:ext cx="452809" cy="41524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xmlns=""/>
            </a:ext>
          </a:extLst>
        </p:spPr>
      </p:pic>
      <p:pic>
        <p:nvPicPr>
          <p:cNvPr id="52" name="Рисунок 51" descr="IMG_0830"/>
          <p:cNvPicPr/>
          <p:nvPr/>
        </p:nvPicPr>
        <p:blipFill>
          <a:blip r:embed="rId37" cstate="email">
            <a:extLst>
              <a:ext uri="{28A0092B-C50C-407E-A947-70E740481C1C}">
                <a14:useLocalDpi xmlns:a14="http://schemas.microsoft.com/office/drawing/2010/main" xmlns=""/>
              </a:ext>
            </a:extLst>
          </a:blip>
          <a:srcRect/>
          <a:stretch>
            <a:fillRect/>
          </a:stretch>
        </p:blipFill>
        <p:spPr bwMode="auto">
          <a:xfrm>
            <a:off x="5300764" y="816983"/>
            <a:ext cx="449844" cy="474616"/>
          </a:xfrm>
          <a:prstGeom prst="rect">
            <a:avLst/>
          </a:prstGeom>
          <a:ln w="88900" cap="sq" cmpd="thickThin">
            <a:noFill/>
            <a:prstDash val="solid"/>
            <a:miter lim="800000"/>
          </a:ln>
          <a:effectLst>
            <a:innerShdw blurRad="76200">
              <a:srgbClr val="000000"/>
            </a:innerShdw>
          </a:effectLst>
        </p:spPr>
      </p:pic>
      <p:pic>
        <p:nvPicPr>
          <p:cNvPr id="53" name="Рисунок 52" descr="C:\Users\Анастасия\Desktop\ФОТО ВЕТЕРАНОВ\АНТИПОВ ФЕДОР МАКСИМОВИЧ\АНТИПОВ Ф\SDC12672.JPG"/>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5379421" y="2686486"/>
            <a:ext cx="404865" cy="366833"/>
          </a:xfrm>
          <a:prstGeom prst="rect">
            <a:avLst/>
          </a:prstGeom>
          <a:noFill/>
          <a:ln>
            <a:noFill/>
          </a:ln>
        </p:spPr>
      </p:pic>
      <p:pic>
        <p:nvPicPr>
          <p:cNvPr id="54" name="Рисунок 53" descr="C:\Users\Анастасия\Desktop\ФОТО ВЕТЕРАНОВ\АНТИПОВ ФЕДОР МАКСИМОВИЧ\АНТИПОВ Ф\SDC12673.JPG"/>
          <p:cNvPicPr/>
          <p:nvPr/>
        </p:nvPicPr>
        <p:blipFill rotWithShape="1">
          <a:blip r:embed="rId39" cstate="print">
            <a:extLst>
              <a:ext uri="{28A0092B-C50C-407E-A947-70E740481C1C}">
                <a14:useLocalDpi xmlns:a14="http://schemas.microsoft.com/office/drawing/2010/main" xmlns="" val="0"/>
              </a:ext>
            </a:extLst>
          </a:blip>
          <a:srcRect l="-88" t="5934" r="13952" b="4444"/>
          <a:stretch/>
        </p:blipFill>
        <p:spPr bwMode="auto">
          <a:xfrm rot="5400000">
            <a:off x="5344684" y="3400162"/>
            <a:ext cx="430337" cy="331185"/>
          </a:xfrm>
          <a:prstGeom prst="rect">
            <a:avLst/>
          </a:prstGeom>
          <a:noFill/>
          <a:ln>
            <a:noFill/>
          </a:ln>
          <a:extLst>
            <a:ext uri="{53640926-AAD7-44D8-BBD7-CCE9431645EC}">
              <a14:shadowObscured xmlns:a14="http://schemas.microsoft.com/office/drawing/2010/main" xmlns=""/>
            </a:ext>
          </a:extLst>
        </p:spPr>
      </p:pic>
      <p:pic>
        <p:nvPicPr>
          <p:cNvPr id="55" name="Рисунок 54" descr="C:\Users\Анастасия\Desktop\ФОТО ВЕТЕРАНОВ\АНТИПОВ ФЕДОР МАКСИМОВИЧ\АНТИПОВ Ф\IMG_0090_(1).JPG"/>
          <p:cNvPicPr/>
          <p:nvPr/>
        </p:nvPicPr>
        <p:blipFill rotWithShape="1">
          <a:blip r:embed="rId40" cstate="print">
            <a:extLst>
              <a:ext uri="{28A0092B-C50C-407E-A947-70E740481C1C}">
                <a14:useLocalDpi xmlns:a14="http://schemas.microsoft.com/office/drawing/2010/main" xmlns="" val="0"/>
              </a:ext>
            </a:extLst>
          </a:blip>
          <a:srcRect l="8536" t="8415" r="13815" b="8682"/>
          <a:stretch/>
        </p:blipFill>
        <p:spPr bwMode="auto">
          <a:xfrm>
            <a:off x="5448295" y="4078867"/>
            <a:ext cx="238125" cy="452120"/>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56" name="Рисунок 55" descr="C:\Users\Анастасия\Desktop\ФОТО ВЕТЕРАНОВ\АНТИПОВ ФЕДОР МАКСИМОВИЧ\антипов фёдор максимович\IMG_0828.jpg"/>
          <p:cNvPicPr/>
          <p:nvPr/>
        </p:nvPicPr>
        <p:blipFill>
          <a:blip r:embed="rId41" cstate="email">
            <a:extLst>
              <a:ext uri="{28A0092B-C50C-407E-A947-70E740481C1C}">
                <a14:useLocalDpi xmlns:a14="http://schemas.microsoft.com/office/drawing/2010/main" xmlns=""/>
              </a:ext>
            </a:extLst>
          </a:blip>
          <a:srcRect/>
          <a:stretch>
            <a:fillRect/>
          </a:stretch>
        </p:blipFill>
        <p:spPr bwMode="auto">
          <a:xfrm>
            <a:off x="5294990" y="4832601"/>
            <a:ext cx="452103" cy="389290"/>
          </a:xfrm>
          <a:prstGeom prst="rect">
            <a:avLst/>
          </a:prstGeom>
          <a:noFill/>
          <a:ln>
            <a:noFill/>
          </a:ln>
        </p:spPr>
      </p:pic>
      <p:pic>
        <p:nvPicPr>
          <p:cNvPr id="57" name="Рисунок 56" descr="C:\Users\Анастасия\Desktop\ФОТО ВЕТЕРАНОВ\АНТИПОВ ФЕДОР МАКСИМОВИЧ\антипов фёдор максимович\IMG_0827.jpg"/>
          <p:cNvPicPr/>
          <p:nvPr/>
        </p:nvPicPr>
        <p:blipFill>
          <a:blip r:embed="rId42" cstate="email">
            <a:extLst>
              <a:ext uri="{28A0092B-C50C-407E-A947-70E740481C1C}">
                <a14:useLocalDpi xmlns:a14="http://schemas.microsoft.com/office/drawing/2010/main" xmlns=""/>
              </a:ext>
            </a:extLst>
          </a:blip>
          <a:srcRect/>
          <a:stretch>
            <a:fillRect/>
          </a:stretch>
        </p:blipFill>
        <p:spPr bwMode="auto">
          <a:xfrm>
            <a:off x="5319678" y="5260692"/>
            <a:ext cx="427415" cy="386338"/>
          </a:xfrm>
          <a:prstGeom prst="rect">
            <a:avLst/>
          </a:prstGeom>
          <a:noFill/>
          <a:ln>
            <a:noFill/>
          </a:ln>
        </p:spPr>
      </p:pic>
      <p:pic>
        <p:nvPicPr>
          <p:cNvPr id="58" name="Рисунок 57" descr="C:\Users\Анастасия\Desktop\ФОТО ВЕТЕРАНОВ\АНТИПОВ ФЕДОР МАКСИМОВИЧ\антипов фёдор максимович\IMG_0826.jpg"/>
          <p:cNvPicPr/>
          <p:nvPr/>
        </p:nvPicPr>
        <p:blipFill>
          <a:blip r:embed="rId43" cstate="email">
            <a:extLst>
              <a:ext uri="{28A0092B-C50C-407E-A947-70E740481C1C}">
                <a14:useLocalDpi xmlns:a14="http://schemas.microsoft.com/office/drawing/2010/main" xmlns=""/>
              </a:ext>
            </a:extLst>
          </a:blip>
          <a:srcRect/>
          <a:stretch>
            <a:fillRect/>
          </a:stretch>
        </p:blipFill>
        <p:spPr bwMode="auto">
          <a:xfrm>
            <a:off x="5270801" y="5806715"/>
            <a:ext cx="593113" cy="484961"/>
          </a:xfrm>
          <a:prstGeom prst="rect">
            <a:avLst/>
          </a:prstGeom>
          <a:noFill/>
          <a:ln>
            <a:noFill/>
          </a:ln>
        </p:spPr>
      </p:pic>
      <p:pic>
        <p:nvPicPr>
          <p:cNvPr id="59" name="Рисунок 58" descr="Изображение 659"/>
          <p:cNvPicPr/>
          <p:nvPr/>
        </p:nvPicPr>
        <p:blipFill rotWithShape="1">
          <a:blip r:embed="rId44" cstate="email">
            <a:extLst>
              <a:ext uri="{28A0092B-C50C-407E-A947-70E740481C1C}">
                <a14:useLocalDpi xmlns:a14="http://schemas.microsoft.com/office/drawing/2010/main" xmlns=""/>
              </a:ext>
            </a:extLst>
          </a:blip>
          <a:srcRect/>
          <a:stretch/>
        </p:blipFill>
        <p:spPr bwMode="auto">
          <a:xfrm>
            <a:off x="6433230" y="801980"/>
            <a:ext cx="354081" cy="541303"/>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61" name="Picture 10" descr="Медаль за боевые заслуги"/>
          <p:cNvPicPr>
            <a:picLocks noChangeAspect="1" noChangeArrowheads="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6435337" y="1655087"/>
            <a:ext cx="178554" cy="442136"/>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http://izsunduka.ru/cat74/images/IS4e0f731f892a8250.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6818033" y="1621003"/>
            <a:ext cx="185936" cy="445991"/>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Рисунок 62" descr="Изображение 657"/>
          <p:cNvPicPr/>
          <p:nvPr/>
        </p:nvPicPr>
        <p:blipFill rotWithShape="1">
          <a:blip r:embed="rId45" cstate="email">
            <a:extLst>
              <a:ext uri="{28A0092B-C50C-407E-A947-70E740481C1C}">
                <a14:useLocalDpi xmlns:a14="http://schemas.microsoft.com/office/drawing/2010/main" xmlns=""/>
              </a:ext>
            </a:extLst>
          </a:blip>
          <a:srcRect/>
          <a:stretch/>
        </p:blipFill>
        <p:spPr bwMode="auto">
          <a:xfrm>
            <a:off x="7603642" y="829343"/>
            <a:ext cx="286545" cy="492665"/>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sp>
        <p:nvSpPr>
          <p:cNvPr id="2" name="Скругленный прямоугольник 1"/>
          <p:cNvSpPr/>
          <p:nvPr/>
        </p:nvSpPr>
        <p:spPr>
          <a:xfrm>
            <a:off x="2105564" y="116245"/>
            <a:ext cx="5803023" cy="564692"/>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Ф</a:t>
            </a:r>
            <a:r>
              <a:rPr lang="ru-RU" sz="1400" dirty="0" smtClean="0">
                <a:latin typeface="Times New Roman" panose="02020603050405020304" pitchFamily="18" charset="0"/>
                <a:cs typeface="Times New Roman" panose="02020603050405020304" pitchFamily="18" charset="0"/>
              </a:rPr>
              <a:t>отографии, военные документы, медали …, копии которых передали в школьный музей</a:t>
            </a:r>
            <a:endParaRPr lang="ru-RU" sz="1400" dirty="0">
              <a:latin typeface="Times New Roman" panose="02020603050405020304" pitchFamily="18" charset="0"/>
              <a:cs typeface="Times New Roman" panose="02020603050405020304" pitchFamily="18" charset="0"/>
            </a:endParaRPr>
          </a:p>
        </p:txBody>
      </p:sp>
      <p:pic>
        <p:nvPicPr>
          <p:cNvPr id="64" name="Рисунок 63" descr="C:\Users\Анастасия\Pictures\img013.jpg"/>
          <p:cNvPicPr/>
          <p:nvPr/>
        </p:nvPicPr>
        <p:blipFill rotWithShape="1">
          <a:blip r:embed="rId46" cstate="print">
            <a:extLst>
              <a:ext uri="{28A0092B-C50C-407E-A947-70E740481C1C}">
                <a14:useLocalDpi xmlns:a14="http://schemas.microsoft.com/office/drawing/2010/main" xmlns="" val="0"/>
              </a:ext>
            </a:extLst>
          </a:blip>
          <a:srcRect l="15990" t="65611" r="29790" b="1541"/>
          <a:stretch/>
        </p:blipFill>
        <p:spPr bwMode="auto">
          <a:xfrm rot="10800000">
            <a:off x="7651824" y="1618210"/>
            <a:ext cx="476726" cy="543560"/>
          </a:xfrm>
          <a:prstGeom prst="rect">
            <a:avLst/>
          </a:prstGeom>
          <a:noFill/>
          <a:ln>
            <a:noFill/>
          </a:ln>
          <a:extLst>
            <a:ext uri="{53640926-AAD7-44D8-BBD7-CCE9431645EC}">
              <a14:shadowObscured xmlns:a14="http://schemas.microsoft.com/office/drawing/2010/main" xmlns=""/>
            </a:ext>
          </a:extLst>
        </p:spPr>
      </p:pic>
      <p:pic>
        <p:nvPicPr>
          <p:cNvPr id="65" name="Рисунок 64" descr="Изображение 664"/>
          <p:cNvPicPr/>
          <p:nvPr/>
        </p:nvPicPr>
        <p:blipFill rotWithShape="1">
          <a:blip r:embed="rId47" cstate="email">
            <a:extLst>
              <a:ext uri="{28A0092B-C50C-407E-A947-70E740481C1C}">
                <a14:useLocalDpi xmlns:a14="http://schemas.microsoft.com/office/drawing/2010/main" xmlns=""/>
              </a:ext>
            </a:extLst>
          </a:blip>
          <a:srcRect/>
          <a:stretch/>
        </p:blipFill>
        <p:spPr bwMode="auto">
          <a:xfrm>
            <a:off x="6455010" y="3330771"/>
            <a:ext cx="278963" cy="560293"/>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66" name="Рисунок 65" descr="Изображение 665"/>
          <p:cNvPicPr/>
          <p:nvPr/>
        </p:nvPicPr>
        <p:blipFill rotWithShape="1">
          <a:blip r:embed="rId48" cstate="email">
            <a:extLst>
              <a:ext uri="{28A0092B-C50C-407E-A947-70E740481C1C}">
                <a14:useLocalDpi xmlns:a14="http://schemas.microsoft.com/office/drawing/2010/main" xmlns=""/>
              </a:ext>
            </a:extLst>
          </a:blip>
          <a:srcRect/>
          <a:stretch/>
        </p:blipFill>
        <p:spPr bwMode="auto">
          <a:xfrm>
            <a:off x="6214888" y="2636255"/>
            <a:ext cx="322100" cy="603057"/>
          </a:xfrm>
          <a:prstGeom prst="rect">
            <a:avLst/>
          </a:prstGeom>
          <a:noFill/>
          <a:ln>
            <a:noFill/>
          </a:ln>
          <a:extLst>
            <a:ext uri="{53640926-AAD7-44D8-BBD7-CCE9431645EC}">
              <a14:shadowObscured xmlns:a14="http://schemas.microsoft.com/office/drawing/2010/main" xmlns=""/>
            </a:ext>
          </a:extLst>
        </p:spPr>
      </p:pic>
      <p:pic>
        <p:nvPicPr>
          <p:cNvPr id="68" name="Рисунок 67" descr="Изображение 660"/>
          <p:cNvPicPr/>
          <p:nvPr/>
        </p:nvPicPr>
        <p:blipFill rotWithShape="1">
          <a:blip r:embed="rId49" cstate="email">
            <a:extLst>
              <a:ext uri="{28A0092B-C50C-407E-A947-70E740481C1C}">
                <a14:useLocalDpi xmlns:a14="http://schemas.microsoft.com/office/drawing/2010/main" xmlns=""/>
              </a:ext>
            </a:extLst>
          </a:blip>
          <a:srcRect/>
          <a:stretch/>
        </p:blipFill>
        <p:spPr bwMode="auto">
          <a:xfrm>
            <a:off x="6455010" y="4078867"/>
            <a:ext cx="278963" cy="468580"/>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69" name="Рисунок 68" descr="Order Of The Patriotic War (2nd Class).png"/>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6235331" y="4861139"/>
            <a:ext cx="242978" cy="360752"/>
          </a:xfrm>
          <a:prstGeom prst="rect">
            <a:avLst/>
          </a:prstGeom>
          <a:noFill/>
          <a:ln>
            <a:noFill/>
          </a:ln>
        </p:spPr>
      </p:pic>
      <p:pic>
        <p:nvPicPr>
          <p:cNvPr id="70" name="Рисунок 69" descr="Za pobedu nad germaniej.jpg"/>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6505972" y="4826643"/>
            <a:ext cx="208598" cy="460619"/>
          </a:xfrm>
          <a:prstGeom prst="rect">
            <a:avLst/>
          </a:prstGeom>
          <a:noFill/>
          <a:ln>
            <a:noFill/>
          </a:ln>
        </p:spPr>
      </p:pic>
      <p:pic>
        <p:nvPicPr>
          <p:cNvPr id="1026" name="Picture 2" descr="https://13.img.avito.st/640x480/2536220013.jpg"/>
          <p:cNvPicPr>
            <a:picLocks noChangeAspect="1" noChangeArrowheads="1"/>
          </p:cNvPicPr>
          <p:nvPr/>
        </p:nvPicPr>
        <p:blipFill>
          <a:blip r:embed="rId51" cstate="print">
            <a:extLst>
              <a:ext uri="{28A0092B-C50C-407E-A947-70E740481C1C}">
                <a14:useLocalDpi xmlns:a14="http://schemas.microsoft.com/office/drawing/2010/main" xmlns="" val="0"/>
              </a:ext>
            </a:extLst>
          </a:blip>
          <a:srcRect/>
          <a:stretch>
            <a:fillRect/>
          </a:stretch>
        </p:blipFill>
        <p:spPr bwMode="auto">
          <a:xfrm>
            <a:off x="6769896" y="4826643"/>
            <a:ext cx="253206" cy="395249"/>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Рисунок 70" descr="Изображение 666"/>
          <p:cNvPicPr/>
          <p:nvPr/>
        </p:nvPicPr>
        <p:blipFill rotWithShape="1">
          <a:blip r:embed="rId52" cstate="email">
            <a:extLst>
              <a:ext uri="{28A0092B-C50C-407E-A947-70E740481C1C}">
                <a14:useLocalDpi xmlns:a14="http://schemas.microsoft.com/office/drawing/2010/main" xmlns=""/>
              </a:ext>
            </a:extLst>
          </a:blip>
          <a:srcRect/>
          <a:stretch/>
        </p:blipFill>
        <p:spPr bwMode="auto">
          <a:xfrm>
            <a:off x="7352490" y="2668985"/>
            <a:ext cx="280915" cy="581569"/>
          </a:xfrm>
          <a:prstGeom prst="rect">
            <a:avLst/>
          </a:prstGeom>
          <a:noFill/>
          <a:ln>
            <a:noFill/>
          </a:ln>
          <a:extLst>
            <a:ext uri="{53640926-AAD7-44D8-BBD7-CCE9431645EC}">
              <a14:shadowObscured xmlns:a14="http://schemas.microsoft.com/office/drawing/2010/main" xmlns=""/>
            </a:ext>
          </a:extLst>
        </p:spPr>
      </p:pic>
      <p:pic>
        <p:nvPicPr>
          <p:cNvPr id="72" name="Рисунок 71" descr="C:\Users\Анастасия\Pictures\img013.jpg"/>
          <p:cNvPicPr/>
          <p:nvPr/>
        </p:nvPicPr>
        <p:blipFill rotWithShape="1">
          <a:blip r:embed="rId53" cstate="print">
            <a:extLst>
              <a:ext uri="{28A0092B-C50C-407E-A947-70E740481C1C}">
                <a14:useLocalDpi xmlns:a14="http://schemas.microsoft.com/office/drawing/2010/main" xmlns="" val="0"/>
              </a:ext>
            </a:extLst>
          </a:blip>
          <a:srcRect l="45025" t="65611" r="29790" b="1541"/>
          <a:stretch/>
        </p:blipFill>
        <p:spPr bwMode="auto">
          <a:xfrm rot="10800000">
            <a:off x="7331016" y="3421414"/>
            <a:ext cx="221387" cy="543560"/>
          </a:xfrm>
          <a:prstGeom prst="rect">
            <a:avLst/>
          </a:prstGeom>
          <a:noFill/>
          <a:ln>
            <a:noFill/>
          </a:ln>
          <a:extLst>
            <a:ext uri="{53640926-AAD7-44D8-BBD7-CCE9431645EC}">
              <a14:shadowObscured xmlns:a14="http://schemas.microsoft.com/office/drawing/2010/main" xmlns=""/>
            </a:ext>
          </a:extLst>
        </p:spPr>
      </p:pic>
      <p:pic>
        <p:nvPicPr>
          <p:cNvPr id="73" name="Рисунок 72" descr="http://images.aif.ru/003/674/ee2cfdaf0690169a9fd7429321f6eb8f.jpg"/>
          <p:cNvPicPr/>
          <p:nvPr/>
        </p:nvPicPr>
        <p:blipFill rotWithShape="1">
          <a:blip r:embed="rId54" cstate="print">
            <a:extLst>
              <a:ext uri="{28A0092B-C50C-407E-A947-70E740481C1C}">
                <a14:useLocalDpi xmlns:a14="http://schemas.microsoft.com/office/drawing/2010/main" xmlns="" val="0"/>
              </a:ext>
            </a:extLst>
          </a:blip>
          <a:srcRect l="32464" r="32139"/>
          <a:stretch/>
        </p:blipFill>
        <p:spPr bwMode="auto">
          <a:xfrm>
            <a:off x="7731679" y="3426708"/>
            <a:ext cx="190976" cy="478790"/>
          </a:xfrm>
          <a:prstGeom prst="rect">
            <a:avLst/>
          </a:prstGeom>
          <a:noFill/>
          <a:ln>
            <a:noFill/>
          </a:ln>
          <a:extLst>
            <a:ext uri="{53640926-AAD7-44D8-BBD7-CCE9431645EC}">
              <a14:shadowObscured xmlns:a14="http://schemas.microsoft.com/office/drawing/2010/main" xmlns=""/>
            </a:ext>
          </a:extLst>
        </p:spPr>
      </p:pic>
      <p:pic>
        <p:nvPicPr>
          <p:cNvPr id="74" name="Picture 2" descr="http://izsunduka.ru/cat74/images/IS4e0f731f892a8250.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8056477" y="3429312"/>
            <a:ext cx="185936" cy="445991"/>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Рисунок 74" descr="Изображение 667"/>
          <p:cNvPicPr/>
          <p:nvPr/>
        </p:nvPicPr>
        <p:blipFill rotWithShape="1">
          <a:blip r:embed="rId55" cstate="email">
            <a:extLst>
              <a:ext uri="{28A0092B-C50C-407E-A947-70E740481C1C}">
                <a14:useLocalDpi xmlns:a14="http://schemas.microsoft.com/office/drawing/2010/main" xmlns=""/>
              </a:ext>
            </a:extLst>
          </a:blip>
          <a:srcRect/>
          <a:stretch/>
        </p:blipFill>
        <p:spPr bwMode="auto">
          <a:xfrm>
            <a:off x="2591911" y="5819146"/>
            <a:ext cx="287018" cy="482184"/>
          </a:xfrm>
          <a:prstGeom prst="rect">
            <a:avLst/>
          </a:prstGeom>
          <a:noFill/>
          <a:ln>
            <a:noFill/>
          </a:ln>
          <a:extLst>
            <a:ext uri="{53640926-AAD7-44D8-BBD7-CCE9431645EC}">
              <a14:shadowObscured xmlns:a14="http://schemas.microsoft.com/office/drawing/2010/main" xmlns=""/>
            </a:ext>
          </a:extLst>
        </p:spPr>
      </p:pic>
      <p:pic>
        <p:nvPicPr>
          <p:cNvPr id="76" name="Рисунок 75" descr="Изображение 661"/>
          <p:cNvPicPr/>
          <p:nvPr/>
        </p:nvPicPr>
        <p:blipFill rotWithShape="1">
          <a:blip r:embed="rId56" cstate="email">
            <a:extLst>
              <a:ext uri="{28A0092B-C50C-407E-A947-70E740481C1C}">
                <a14:useLocalDpi xmlns:a14="http://schemas.microsoft.com/office/drawing/2010/main" xmlns=""/>
              </a:ext>
            </a:extLst>
          </a:blip>
          <a:srcRect/>
          <a:stretch/>
        </p:blipFill>
        <p:spPr bwMode="auto">
          <a:xfrm>
            <a:off x="1886705" y="5827588"/>
            <a:ext cx="285378" cy="473743"/>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67" name="Рисунок 66" descr="Изображение 658"/>
          <p:cNvPicPr/>
          <p:nvPr/>
        </p:nvPicPr>
        <p:blipFill rotWithShape="1">
          <a:blip r:embed="rId57" cstate="email">
            <a:extLst>
              <a:ext uri="{28A0092B-C50C-407E-A947-70E740481C1C}">
                <a14:useLocalDpi xmlns:a14="http://schemas.microsoft.com/office/drawing/2010/main" xmlns=""/>
              </a:ext>
            </a:extLst>
          </a:blip>
          <a:srcRect/>
          <a:stretch/>
        </p:blipFill>
        <p:spPr bwMode="auto">
          <a:xfrm>
            <a:off x="7634712" y="4900840"/>
            <a:ext cx="276113" cy="573876"/>
          </a:xfrm>
          <a:prstGeom prst="rect">
            <a:avLst/>
          </a:prstGeom>
          <a:ln w="88900" cap="sq" cmpd="thickThin">
            <a:noFill/>
            <a:prstDash val="solid"/>
            <a:miter lim="800000"/>
          </a:ln>
          <a:effectLst>
            <a:innerShdw blurRad="76200">
              <a:srgbClr val="000000"/>
            </a:innerShdw>
          </a:effectLst>
          <a:extLst>
            <a:ext uri="{53640926-AAD7-44D8-BBD7-CCE9431645EC}">
              <a14:shadowObscured xmlns:a14="http://schemas.microsoft.com/office/drawing/2010/main" xmlns=""/>
            </a:ext>
          </a:extLst>
        </p:spPr>
      </p:pic>
      <p:pic>
        <p:nvPicPr>
          <p:cNvPr id="77" name="Picture 4" descr="Орден Красной Звезды"/>
          <p:cNvPicPr>
            <a:picLocks noChangeAspect="1" noChangeArrowheads="1"/>
          </p:cNvPicPr>
          <p:nvPr/>
        </p:nvPicPr>
        <p:blipFill>
          <a:blip r:embed="rId58" cstate="print">
            <a:extLst>
              <a:ext uri="{28A0092B-C50C-407E-A947-70E740481C1C}">
                <a14:useLocalDpi xmlns:a14="http://schemas.microsoft.com/office/drawing/2010/main" xmlns="" val="0"/>
              </a:ext>
            </a:extLst>
          </a:blip>
          <a:srcRect/>
          <a:stretch>
            <a:fillRect/>
          </a:stretch>
        </p:blipFill>
        <p:spPr bwMode="auto">
          <a:xfrm>
            <a:off x="7310201" y="5730862"/>
            <a:ext cx="242202" cy="322936"/>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2" descr="File:Za pobedu nad germaniej.jpg"/>
          <p:cNvPicPr>
            <a:picLocks noChangeAspect="1" noChangeArrowheads="1"/>
          </p:cNvPicPr>
          <p:nvPr/>
        </p:nvPicPr>
        <p:blipFill>
          <a:blip r:embed="rId59" cstate="print">
            <a:extLst>
              <a:ext uri="{28A0092B-C50C-407E-A947-70E740481C1C}">
                <a14:useLocalDpi xmlns:a14="http://schemas.microsoft.com/office/drawing/2010/main" xmlns="" val="0"/>
              </a:ext>
            </a:extLst>
          </a:blip>
          <a:srcRect/>
          <a:stretch>
            <a:fillRect/>
          </a:stretch>
        </p:blipFill>
        <p:spPr bwMode="auto">
          <a:xfrm>
            <a:off x="7864561" y="5700897"/>
            <a:ext cx="184097" cy="451182"/>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Рисунок 78" descr="C:\Users\Анастасия\Desktop\ФОТО ВЕТЕРАНОВ\ЧУЕВ\Чуев Иван Данилович.JPG"/>
          <p:cNvPicPr/>
          <p:nvPr/>
        </p:nvPicPr>
        <p:blipFill>
          <a:blip r:embed="rId60" cstate="email">
            <a:extLst>
              <a:ext uri="{28A0092B-C50C-407E-A947-70E740481C1C}">
                <a14:useLocalDpi xmlns:a14="http://schemas.microsoft.com/office/drawing/2010/main" xmlns=""/>
              </a:ext>
            </a:extLst>
          </a:blip>
          <a:srcRect/>
          <a:stretch>
            <a:fillRect/>
          </a:stretch>
        </p:blipFill>
        <p:spPr bwMode="auto">
          <a:xfrm>
            <a:off x="6219289" y="5808799"/>
            <a:ext cx="292622" cy="519760"/>
          </a:xfrm>
          <a:prstGeom prst="rect">
            <a:avLst/>
          </a:prstGeom>
          <a:ln w="88900" cap="sq" cmpd="thickThin">
            <a:noFill/>
            <a:prstDash val="solid"/>
            <a:miter lim="800000"/>
          </a:ln>
          <a:effectLst>
            <a:innerShdw blurRad="76200">
              <a:srgbClr val="000000"/>
            </a:innerShdw>
          </a:effectLst>
        </p:spPr>
      </p:pic>
      <p:pic>
        <p:nvPicPr>
          <p:cNvPr id="80" name="Picture 4" descr="https://encrypted-tbn0.gstatic.com/images?q=tbn:ANd9GcRdkGOHqaHYuGt_CddpGqtgyAgelzRgVTjQuN3EaMpz4j3HN6VL5Q"/>
          <p:cNvPicPr>
            <a:picLocks noChangeAspect="1" noChangeArrowheads="1"/>
          </p:cNvPicPr>
          <p:nvPr/>
        </p:nvPicPr>
        <p:blipFill rotWithShape="1">
          <a:blip r:embed="rId61" cstate="print">
            <a:extLst>
              <a:ext uri="{28A0092B-C50C-407E-A947-70E740481C1C}">
                <a14:useLocalDpi xmlns:a14="http://schemas.microsoft.com/office/drawing/2010/main" xmlns="" val="0"/>
              </a:ext>
            </a:extLst>
          </a:blip>
          <a:srcRect l="22635" r="27462" b="31626"/>
          <a:stretch/>
        </p:blipFill>
        <p:spPr bwMode="auto">
          <a:xfrm>
            <a:off x="6733973" y="5819609"/>
            <a:ext cx="167802" cy="498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9903800"/>
      </p:ext>
    </p:extLst>
  </p:cSld>
  <p:clrMapOvr>
    <a:masterClrMapping/>
  </p:clrMapOvr>
  <mc:AlternateContent xmlns:mc="http://schemas.openxmlformats.org/markup-compatibility/2006">
    <mc:Choice xmlns:p14="http://schemas.microsoft.com/office/powerpoint/2010/main" xmlns="" Requires="p14">
      <p:transition spd="slow" p14:dur="2000" advTm="30109"/>
    </mc:Choice>
    <mc:Fallback>
      <p:transition spd="slow" advTm="3010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Антипов Федор Максимович</a:t>
            </a:r>
            <a:br>
              <a:rPr lang="ru-RU" sz="2800" dirty="0" smtClean="0"/>
            </a:br>
            <a:r>
              <a:rPr lang="ru-RU" sz="2800" dirty="0" smtClean="0"/>
              <a:t>1910-1941</a:t>
            </a:r>
            <a:endParaRPr lang="ru-RU" sz="2800" dirty="0"/>
          </a:p>
        </p:txBody>
      </p:sp>
      <p:sp>
        <p:nvSpPr>
          <p:cNvPr id="4" name="Текст 3"/>
          <p:cNvSpPr>
            <a:spLocks noGrp="1"/>
          </p:cNvSpPr>
          <p:nvPr>
            <p:ph type="body" idx="2"/>
          </p:nvPr>
        </p:nvSpPr>
        <p:spPr/>
        <p:txBody>
          <a:bodyPr/>
          <a:lstStyle/>
          <a:p>
            <a:endParaRPr lang="ru-RU" dirty="0"/>
          </a:p>
        </p:txBody>
      </p:sp>
      <p:sp>
        <p:nvSpPr>
          <p:cNvPr id="3" name="Содержимое 2"/>
          <p:cNvSpPr>
            <a:spLocks noGrp="1"/>
          </p:cNvSpPr>
          <p:nvPr>
            <p:ph sz="half" idx="1"/>
          </p:nvPr>
        </p:nvSpPr>
        <p:spPr/>
        <p:txBody>
          <a:bodyPr>
            <a:normAutofit/>
          </a:bodyPr>
          <a:lstStyle/>
          <a:p>
            <a:r>
              <a:rPr lang="ru-RU" dirty="0" smtClean="0"/>
              <a:t>Антипов Федор Максимович родился в ЧАССР, </a:t>
            </a:r>
            <a:r>
              <a:rPr lang="ru-RU" dirty="0" err="1" smtClean="0"/>
              <a:t>Тархановский</a:t>
            </a:r>
            <a:r>
              <a:rPr lang="ru-RU" dirty="0" smtClean="0"/>
              <a:t> район, д. Верхнее </a:t>
            </a:r>
            <a:r>
              <a:rPr lang="ru-RU" dirty="0" err="1" smtClean="0"/>
              <a:t>Атыкова</a:t>
            </a:r>
            <a:r>
              <a:rPr lang="ru-RU" dirty="0" smtClean="0"/>
              <a:t>. Призывался на фронт 25 июня 1941 с </a:t>
            </a:r>
            <a:r>
              <a:rPr lang="ru-RU" dirty="0" err="1" smtClean="0"/>
              <a:t>Даурский</a:t>
            </a:r>
            <a:r>
              <a:rPr lang="ru-RU" dirty="0" smtClean="0"/>
              <a:t> РВК, Красноярский край, военное звание красноармеец, занимаемая должность в Красной Армии стрелок.</a:t>
            </a:r>
            <a:endParaRPr lang="ru-RU" dirty="0"/>
          </a:p>
        </p:txBody>
      </p:sp>
      <p:pic>
        <p:nvPicPr>
          <p:cNvPr id="5" name="Рисунок 4" descr="IMG_083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2000240"/>
            <a:ext cx="2857520" cy="328614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Антипов Фёдор Максимович</a:t>
            </a:r>
            <a:endParaRPr lang="ru-RU" dirty="0"/>
          </a:p>
        </p:txBody>
      </p:sp>
      <p:sp>
        <p:nvSpPr>
          <p:cNvPr id="3" name="Содержимое 2"/>
          <p:cNvSpPr>
            <a:spLocks noGrp="1"/>
          </p:cNvSpPr>
          <p:nvPr>
            <p:ph sz="half" idx="1"/>
          </p:nvPr>
        </p:nvSpPr>
        <p:spPr/>
        <p:txBody>
          <a:bodyPr>
            <a:normAutofit fontScale="77500" lnSpcReduction="20000"/>
          </a:bodyPr>
          <a:lstStyle/>
          <a:p>
            <a:r>
              <a:rPr lang="ru-RU" sz="4100" dirty="0" smtClean="0"/>
              <a:t>Федор Максимович, пропал осенью 1941 года, его жена Наталья Даниловна 5 августа 1941 забила тревогу, о пропаже супруга, так как Федор перестал писать</a:t>
            </a:r>
            <a:r>
              <a:rPr lang="ru-RU" dirty="0" smtClean="0"/>
              <a:t>.</a:t>
            </a:r>
          </a:p>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Спустя 70лет под Смоленском, недалеко от деревни </a:t>
            </a:r>
            <a:r>
              <a:rPr lang="ru-RU" dirty="0" err="1" smtClean="0"/>
              <a:t>Кротово</a:t>
            </a:r>
            <a:r>
              <a:rPr lang="ru-RU" dirty="0" smtClean="0"/>
              <a:t>, в лесном массиве, в овражке, отряд «Прорыв» остановился с целью установки информации о прошедших там боях. Ими были найдены останки солдат Великой Отечественной войны из Красноярского края. Место, откуда призывались бойцы, удалось узнать благодаря медальонам, которые сохранились.</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TotalTime>
  <Words>1594</Words>
  <PresentationFormat>Экран (4:3)</PresentationFormat>
  <Paragraphs>342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«Патриотическое воспитание через исследовательскую работу на уроках курса «Основы религиозных культур и светской этики».</vt:lpstr>
      <vt:lpstr>Слайд 2</vt:lpstr>
      <vt:lpstr>Патриотическое воспитание в системе уроков ОРКСЭ </vt:lpstr>
      <vt:lpstr>«Бессмертный полк  д. «Мостовское» </vt:lpstr>
      <vt:lpstr>Дмитриев Фёдор Никифорович</vt:lpstr>
      <vt:lpstr>Шестаков Иван Михайлович</vt:lpstr>
      <vt:lpstr>Слайд 7</vt:lpstr>
      <vt:lpstr>Антипов Федор Максимович 1910-1941</vt:lpstr>
      <vt:lpstr>Антипов Фёдор Максимович</vt:lpstr>
      <vt:lpstr>Противогаз, сапёрная лопатка которые лежали рядом с Федором Максимовичем</vt:lpstr>
      <vt:lpstr>Труженики тыла- незаметные герои войны </vt:lpstr>
      <vt:lpstr>Рамазанова Рахиля  Ахтямовна  </vt:lpstr>
      <vt:lpstr>Карпюк Зинаида Мироновна </vt:lpstr>
      <vt:lpstr>Моя малая Родина</vt:lpstr>
      <vt:lpstr>Слайд 15</vt:lpstr>
      <vt:lpstr>Слайд 16</vt:lpstr>
      <vt:lpstr>Слайд 17</vt:lpstr>
      <vt:lpstr>Они пережили репрессии</vt:lpstr>
      <vt:lpstr>Кинстлер Генрих Генрихович </vt:lpstr>
      <vt:lpstr>Ладнюк Анастасия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«Патриотическое воспитание через исследовательскую работу на уроках курса «Основы религиозных культур и светской этики».  </dc:title>
  <dc:creator>Лёня</dc:creator>
  <cp:lastModifiedBy>Лёея</cp:lastModifiedBy>
  <cp:revision>14</cp:revision>
  <dcterms:created xsi:type="dcterms:W3CDTF">2020-01-14T12:11:48Z</dcterms:created>
  <dcterms:modified xsi:type="dcterms:W3CDTF">2020-01-14T13:09:35Z</dcterms:modified>
</cp:coreProperties>
</file>