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00" r:id="rId2"/>
    <p:sldId id="401" r:id="rId3"/>
    <p:sldId id="402" r:id="rId4"/>
    <p:sldId id="404" r:id="rId5"/>
    <p:sldId id="403" r:id="rId6"/>
    <p:sldId id="405" r:id="rId7"/>
    <p:sldId id="406" r:id="rId8"/>
    <p:sldId id="407" r:id="rId9"/>
    <p:sldId id="408" r:id="rId10"/>
    <p:sldId id="409" r:id="rId11"/>
    <p:sldId id="410" r:id="rId12"/>
  </p:sldIdLst>
  <p:sldSz cx="9144000" cy="6858000" type="screen4x3"/>
  <p:notesSz cx="6669088" cy="97758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9B9B"/>
    <a:srgbClr val="D867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04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04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5E7E4-A24D-41FF-BC99-1A5F142DB7EB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285338"/>
            <a:ext cx="2889938" cy="490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285338"/>
            <a:ext cx="2889938" cy="490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CD70D4-B294-4FA1-B0EA-386EE815FA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440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068FA-700A-4386-AA21-28DEAFA41A2D}" type="datetimeFigureOut">
              <a:rPr lang="ru-RU" smtClean="0"/>
              <a:t>14.05.2021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1222375"/>
            <a:ext cx="4398962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750" y="4705350"/>
            <a:ext cx="5335588" cy="3848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5288"/>
            <a:ext cx="2889250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8250" y="9285288"/>
            <a:ext cx="2889250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94286D-DBDD-4754-83C8-29CAAF340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071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94286D-DBDD-4754-83C8-29CAAF34021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474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94286D-DBDD-4754-83C8-29CAAF34021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841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94286D-DBDD-4754-83C8-29CAAF34021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924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94286D-DBDD-4754-83C8-29CAAF34021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128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94286D-DBDD-4754-83C8-29CAAF34021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608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94286D-DBDD-4754-83C8-29CAAF34021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448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94286D-DBDD-4754-83C8-29CAAF34021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9967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94286D-DBDD-4754-83C8-29CAAF34021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844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94286D-DBDD-4754-83C8-29CAAF34021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922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52380"/>
            <a:ext cx="8229600" cy="80568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Отчетные ведомости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-128613"/>
            <a:ext cx="1338263" cy="749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913" y="-27384"/>
            <a:ext cx="7812087" cy="461665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 оценки качества образования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7200" y="1563991"/>
            <a:ext cx="8229600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18 мая в МУО будут направлены 2 файла формата 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Excel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 algn="just">
              <a:lnSpc>
                <a:spcPct val="114000"/>
              </a:lnSpc>
              <a:spcAft>
                <a:spcPts val="0"/>
              </a:spcAft>
              <a:buAutoNum type="arabicParenR"/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Протоколы экспертов по предметам (для печати)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384229" y="2463984"/>
            <a:ext cx="3652267" cy="268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indent="-173038">
              <a:lnSpc>
                <a:spcPct val="114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Распечатать необходимое количество бланков по каждому предмету</a:t>
            </a:r>
          </a:p>
          <a:p>
            <a:pPr marL="268288" indent="-173038">
              <a:lnSpc>
                <a:spcPct val="114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Эксперты заполняют форму и после проверки сдают все протоколы техническому специалисту, ответственному за внесение результатов в итоговую ведомость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2564904"/>
            <a:ext cx="4916685" cy="34942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5513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359" y="1988623"/>
            <a:ext cx="8502723" cy="204791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52380"/>
            <a:ext cx="8229600" cy="80568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Заполнение ведомости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6921"/>
            <a:ext cx="1338263" cy="749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913" y="-27384"/>
            <a:ext cx="7812087" cy="461665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 оценки качества образования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54359" y="4134047"/>
            <a:ext cx="8435280" cy="2478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>
              <a:lnSpc>
                <a:spcPct val="114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 столбце «В1» могут быть значения 1 (если выполнялось задание 1.1) или 2 (если выполнялось задание 1.2)</a:t>
            </a:r>
          </a:p>
          <a:p>
            <a:pPr marL="179388" indent="-179388">
              <a:lnSpc>
                <a:spcPct val="114000"/>
              </a:lnSpc>
            </a:pP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 столбце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«В2» 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могут быть значения 1 (если выполнялось задание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2.1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или 2 (если выполнялось задание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2.2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179388" indent="-179388">
              <a:lnSpc>
                <a:spcPct val="114000"/>
              </a:lnSpc>
            </a:pP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 столбце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«В3» 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могут быть значения 1 (если выполнялось задание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3.1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или 2 (если выполнялось задание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3.2)</a:t>
            </a:r>
          </a:p>
          <a:p>
            <a:pPr marL="179388" indent="-179388">
              <a:lnSpc>
                <a:spcPct val="114000"/>
              </a:lnSpc>
            </a:pP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 столбце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«В5» 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могут быть значения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 1 до 5 в зависимости от выбранной темы сочинения</a:t>
            </a:r>
            <a:endParaRPr lang="ru-RU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7200" y="1563991"/>
            <a:ext cx="8229600" cy="413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Ведомость по литературе</a:t>
            </a:r>
            <a:endParaRPr lang="ru-RU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236295" y="3532229"/>
            <a:ext cx="945629" cy="40082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2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52380"/>
            <a:ext cx="8229600" cy="80568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Загрузка ведомостей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6921"/>
            <a:ext cx="1338263" cy="749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913" y="-27384"/>
            <a:ext cx="7812087" cy="461665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 оценки качества образования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57200" y="1563991"/>
            <a:ext cx="8229600" cy="45133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Итоговый файл загружается один раз, после внесения результатов по всем предметам и проверки данных.</a:t>
            </a:r>
          </a:p>
          <a:p>
            <a:pPr algn="just">
              <a:lnSpc>
                <a:spcPct val="114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Дата загрузки – 21.05</a:t>
            </a:r>
          </a:p>
          <a:p>
            <a:pPr algn="just">
              <a:lnSpc>
                <a:spcPct val="114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Контрольная дата загрузки – </a:t>
            </a:r>
            <a:r>
              <a:rPr lang="ru-RU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26.05</a:t>
            </a:r>
          </a:p>
          <a:p>
            <a:pPr algn="just">
              <a:lnSpc>
                <a:spcPct val="114000"/>
              </a:lnSpc>
              <a:spcAft>
                <a:spcPts val="0"/>
              </a:spcAft>
            </a:pPr>
            <a:endParaRPr lang="ru-RU" sz="28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4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Имя файла – </a:t>
            </a:r>
            <a:r>
              <a:rPr lang="ru-RU" sz="28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ХХХХХХ_Ведомость_КР-9.</a:t>
            </a:r>
            <a:r>
              <a:rPr lang="en-US" sz="28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xlsx</a:t>
            </a: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где ХХХХХХ – код ОО</a:t>
            </a:r>
          </a:p>
          <a:p>
            <a:pPr algn="just">
              <a:lnSpc>
                <a:spcPct val="114000"/>
              </a:lnSpc>
              <a:spcAft>
                <a:spcPts val="0"/>
              </a:spcAft>
            </a:pPr>
            <a:r>
              <a:rPr lang="ru-RU" sz="2800" i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Например, 010024_Ведомость_КР-9.</a:t>
            </a:r>
            <a:r>
              <a:rPr lang="en-US" sz="2800" i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xlsx</a:t>
            </a:r>
            <a:endParaRPr lang="ru-RU" sz="2800" i="1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04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52380"/>
            <a:ext cx="8229600" cy="80568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Отчетные ведомости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-128613"/>
            <a:ext cx="1338263" cy="749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913" y="-27384"/>
            <a:ext cx="7812087" cy="461665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 оценки качества образования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7200" y="1563991"/>
            <a:ext cx="8229600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18 мая в МУО будут направлены 2 файла формата 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Excel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 algn="just">
              <a:lnSpc>
                <a:spcPct val="114000"/>
              </a:lnSpc>
              <a:spcAft>
                <a:spcPts val="0"/>
              </a:spcAft>
              <a:buFont typeface="+mj-lt"/>
              <a:buAutoNum type="arabicParenR" startAt="2"/>
            </a:pP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Ведомость_КР-9 (для внесения результатов)</a:t>
            </a:r>
            <a:endParaRPr lang="ru-RU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2477304"/>
            <a:ext cx="8748464" cy="3707545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49660" y="5987380"/>
            <a:ext cx="576000" cy="23556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05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52380"/>
            <a:ext cx="8229600" cy="80568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Заполнение ведомости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-128613"/>
            <a:ext cx="1338263" cy="749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913" y="-27384"/>
            <a:ext cx="7812087" cy="461665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 оценки качества образования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7200" y="1563991"/>
            <a:ext cx="8229600" cy="44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Заранее заполнить 1 лист «Участники»</a:t>
            </a:r>
            <a:endParaRPr lang="ru-RU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602" y="2083816"/>
            <a:ext cx="7791450" cy="1857375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457200" y="4098292"/>
            <a:ext cx="8435280" cy="1987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4000"/>
              </a:lnSpc>
              <a:spcAft>
                <a:spcPts val="0"/>
              </a:spcAft>
              <a:buAutoNum type="arabicParenR"/>
            </a:pP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Заполнить ФИО всех девятиклассников, серию и номер документа</a:t>
            </a:r>
          </a:p>
          <a:p>
            <a:pPr marL="628650" lvl="1" indent="-200025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 вводить данные вручную, а копировать ЗНАЧЕНИЯ из справочника РБД ГИА-9 (сбор РБД _ участники)</a:t>
            </a:r>
          </a:p>
          <a:p>
            <a:pPr marL="457200" indent="-457200" algn="just">
              <a:lnSpc>
                <a:spcPct val="114000"/>
              </a:lnSpc>
              <a:buFont typeface="+mj-lt"/>
              <a:buAutoNum type="arabicParenR"/>
            </a:pP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Заполнить 1 строку в столбцах «Код МСУ» и «Код ОО» (все остальные строки в таблице заполнятся автоматически)</a:t>
            </a:r>
          </a:p>
          <a:p>
            <a:pPr marL="457200" indent="-457200" algn="just">
              <a:lnSpc>
                <a:spcPct val="114000"/>
              </a:lnSpc>
              <a:buFont typeface="+mj-lt"/>
              <a:buAutoNum type="arabicParenR"/>
            </a:pPr>
            <a:r>
              <a:rPr lang="ru-RU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Для каждого учащегося заполнить столбец «Класс»</a:t>
            </a:r>
            <a:endParaRPr lang="ru-RU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31913" y="3184401"/>
            <a:ext cx="5616351" cy="728215"/>
          </a:xfrm>
          <a:prstGeom prst="rect">
            <a:avLst/>
          </a:prstGeom>
          <a:solidFill>
            <a:srgbClr val="C00000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955809" y="3174876"/>
            <a:ext cx="1044000" cy="252000"/>
          </a:xfrm>
          <a:prstGeom prst="rect">
            <a:avLst/>
          </a:prstGeom>
          <a:solidFill>
            <a:srgbClr val="C00000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992264" y="3184401"/>
            <a:ext cx="396160" cy="728215"/>
          </a:xfrm>
          <a:prstGeom prst="rect">
            <a:avLst/>
          </a:prstGeom>
          <a:solidFill>
            <a:srgbClr val="C00000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22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52380"/>
            <a:ext cx="8229600" cy="80568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Заполнение ведомости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-128613"/>
            <a:ext cx="1338263" cy="749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913" y="-27384"/>
            <a:ext cx="7812087" cy="461665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 оценки качества образования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7200" y="1563991"/>
            <a:ext cx="8229600" cy="44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Заранее заполнить 1 лист «Участники»</a:t>
            </a:r>
            <a:endParaRPr lang="ru-RU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987" y="2157412"/>
            <a:ext cx="7820025" cy="2543175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347278" y="4902258"/>
            <a:ext cx="8435280" cy="1109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>
              <a:lnSpc>
                <a:spcPct val="114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При копировании будет экономиться время работы с ведомостью</a:t>
            </a:r>
          </a:p>
          <a:p>
            <a:pPr marL="179388" indent="-179388">
              <a:lnSpc>
                <a:spcPct val="114000"/>
              </a:lnSpc>
            </a:pP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Будут исключены любые расхождения с РБД ГИА-9 (символы «е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»-«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ё», лишние пробелы, опечатки и др.)</a:t>
            </a:r>
            <a:endParaRPr lang="ru-RU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44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52380"/>
            <a:ext cx="8229600" cy="80568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Заполнение ведомости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-128613"/>
            <a:ext cx="1338263" cy="749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913" y="-27384"/>
            <a:ext cx="7812087" cy="461665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 оценки качества образования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7200" y="1563991"/>
            <a:ext cx="8229600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После получения протоколов по предмету, внести результаты в таблицу</a:t>
            </a:r>
            <a:endParaRPr lang="ru-RU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2453234"/>
            <a:ext cx="8928992" cy="1707731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395536" y="3140968"/>
            <a:ext cx="504056" cy="504056"/>
          </a:xfrm>
          <a:prstGeom prst="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123728" y="3140968"/>
            <a:ext cx="720080" cy="504056"/>
          </a:xfrm>
          <a:prstGeom prst="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57200" y="4365104"/>
            <a:ext cx="8435280" cy="1987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4000"/>
              </a:lnSpc>
              <a:spcAft>
                <a:spcPts val="0"/>
              </a:spcAft>
              <a:buAutoNum type="arabicParenR"/>
            </a:pP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Заполнить колонку «Вариант» (будет одинаковый для всех учащихся)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arenR"/>
            </a:pP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Заполнить баллы по критериям (в соответствии с полученным протоколом эксперта)</a:t>
            </a:r>
          </a:p>
          <a:p>
            <a:pPr marL="715963" lvl="1" indent="-198438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умолчанию все ячейки имеют заливку серого цвета и значение «НД» – нет данных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arenR"/>
            </a:pP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Колонки «Первичный балл» и «Оценка» заполнятся автоматически*</a:t>
            </a:r>
            <a:endParaRPr lang="ru-RU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0851" y="5386840"/>
            <a:ext cx="733425" cy="466725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280850" y="5378113"/>
            <a:ext cx="733425" cy="468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42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076" y="2449195"/>
            <a:ext cx="8895496" cy="213727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52380"/>
            <a:ext cx="8229600" cy="80568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Заполнение ведомости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6921"/>
            <a:ext cx="1338263" cy="749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913" y="-27384"/>
            <a:ext cx="7812087" cy="461665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 оценки качества образования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7200" y="1563991"/>
            <a:ext cx="8229600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Если участник отсутствовал на КР-9 (или не выбрал данный предмет)</a:t>
            </a:r>
            <a:endParaRPr lang="ru-RU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932040" y="3722371"/>
            <a:ext cx="432048" cy="27043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57200" y="4730483"/>
            <a:ext cx="8435280" cy="1074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>
              <a:lnSpc>
                <a:spcPct val="114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Только в этом случае ячейки в строке останутся с серой заливкой </a:t>
            </a:r>
            <a:b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значением «НД». В остальных случаях все ячейки должны изменить цвет заливки на белый.</a:t>
            </a:r>
          </a:p>
        </p:txBody>
      </p:sp>
    </p:spTree>
    <p:extLst>
      <p:ext uri="{BB962C8B-B14F-4D97-AF65-F5344CB8AC3E}">
        <p14:creationId xmlns:p14="http://schemas.microsoft.com/office/powerpoint/2010/main" val="232075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356" y="2358055"/>
            <a:ext cx="8655124" cy="20937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52380"/>
            <a:ext cx="8229600" cy="80568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Заполнение ведомости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6921"/>
            <a:ext cx="1338263" cy="749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913" y="-27384"/>
            <a:ext cx="7812087" cy="461665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 оценки качества образования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7200" y="1563991"/>
            <a:ext cx="8229600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 заполнении столбцов с баллами, обратите внимание на первую строку «Максимальный балл по критерию». </a:t>
            </a:r>
            <a:endParaRPr lang="ru-RU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632282" y="3789119"/>
            <a:ext cx="360000" cy="27043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47278" y="5982378"/>
            <a:ext cx="8435280" cy="758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>
              <a:lnSpc>
                <a:spcPct val="114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Если в строке остались ячейки с серой заливкой, то внесенное в эту ячейку значение является ошибочным.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107584" y="2636912"/>
            <a:ext cx="720000" cy="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812282" y="2731233"/>
            <a:ext cx="0" cy="1057886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3768" y="4556305"/>
            <a:ext cx="4162324" cy="1526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34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895" y="2026997"/>
            <a:ext cx="8927452" cy="219409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52380"/>
            <a:ext cx="8229600" cy="80568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Заполнение ведомости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6921"/>
            <a:ext cx="1338263" cy="749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913" y="-27384"/>
            <a:ext cx="7812087" cy="461665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 оценки качества образования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7200" y="1563991"/>
            <a:ext cx="8229600" cy="413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Если учащийся не приступал к выполнению задания</a:t>
            </a:r>
            <a:endParaRPr lang="ru-RU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694140" y="3750940"/>
            <a:ext cx="432048" cy="26155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47278" y="4581128"/>
            <a:ext cx="8435280" cy="139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>
              <a:lnSpc>
                <a:spcPct val="114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 протоколе эксперта в колонке такого задания будет стоять отметка «Х». В электронной ведомости в соответствующей ячейке необходимо нажать кнопку «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delete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 и перейти к следующей ячейке. Таким образом ячейка останется пустой, но при этом будет иметь заливку белого цвета.</a:t>
            </a:r>
          </a:p>
        </p:txBody>
      </p:sp>
    </p:spTree>
    <p:extLst>
      <p:ext uri="{BB962C8B-B14F-4D97-AF65-F5344CB8AC3E}">
        <p14:creationId xmlns:p14="http://schemas.microsoft.com/office/powerpoint/2010/main" val="55961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72" y="2055932"/>
            <a:ext cx="9016455" cy="191191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52380"/>
            <a:ext cx="8229600" cy="80568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Заполнение ведомости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6921"/>
            <a:ext cx="1338263" cy="749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913" y="-27384"/>
            <a:ext cx="7812087" cy="461665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 оценки качества образования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54359" y="4134047"/>
            <a:ext cx="8435280" cy="2478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>
              <a:lnSpc>
                <a:spcPct val="114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 столбце «Выбор задания 1» могут быть значения 1 (если выполнялось задание 1.1) или 2 (если выполнялось задание 1.2)</a:t>
            </a:r>
          </a:p>
          <a:p>
            <a:pPr marL="179388" indent="-179388">
              <a:lnSpc>
                <a:spcPct val="114000"/>
              </a:lnSpc>
            </a:pP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 столбце «Выбор задания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2» 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могут быть значения 1 (если выполнялось задание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2.1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или 2 (если выполнялось задание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2.2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179388" indent="-179388">
              <a:lnSpc>
                <a:spcPct val="114000"/>
              </a:lnSpc>
            </a:pP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 столбце «Выбор задания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3» 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могут быть значения 1 (если выполнялось задание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3.1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или 2 (если выполнялось задание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3.2)</a:t>
            </a:r>
          </a:p>
          <a:p>
            <a:pPr marL="179388" indent="-179388">
              <a:lnSpc>
                <a:spcPct val="114000"/>
              </a:lnSpc>
            </a:pP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 столбце «Выбор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темы сочинения в задании 5» 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могут быть значения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 1 до 5 в зависимости от выбранной темы сочинения</a:t>
            </a:r>
            <a:endParaRPr lang="ru-RU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7200" y="1563991"/>
            <a:ext cx="8229600" cy="413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Ведомость по литературе</a:t>
            </a:r>
            <a:endParaRPr lang="ru-RU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381725" y="1954932"/>
            <a:ext cx="1800200" cy="209918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84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2599</TotalTime>
  <Words>657</Words>
  <Application>Microsoft Office PowerPoint</Application>
  <PresentationFormat>Экран (4:3)</PresentationFormat>
  <Paragraphs>72</Paragraphs>
  <Slides>11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Тема Office</vt:lpstr>
      <vt:lpstr>Отчетные ведомости</vt:lpstr>
      <vt:lpstr>Отчетные ведомости</vt:lpstr>
      <vt:lpstr>Заполнение ведомости</vt:lpstr>
      <vt:lpstr>Заполнение ведомости</vt:lpstr>
      <vt:lpstr>Заполнение ведомости</vt:lpstr>
      <vt:lpstr>Заполнение ведомости</vt:lpstr>
      <vt:lpstr>Заполнение ведомости</vt:lpstr>
      <vt:lpstr>Заполнение ведомости</vt:lpstr>
      <vt:lpstr>Заполнение ведомости</vt:lpstr>
      <vt:lpstr>Заполнение ведомости</vt:lpstr>
      <vt:lpstr>Загрузка ведомостей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mishka</dc:creator>
  <cp:lastModifiedBy>Печерина Татьяна Дмитриевна</cp:lastModifiedBy>
  <cp:revision>378</cp:revision>
  <cp:lastPrinted>2019-02-27T01:22:28Z</cp:lastPrinted>
  <dcterms:created xsi:type="dcterms:W3CDTF">2019-02-07T07:20:07Z</dcterms:created>
  <dcterms:modified xsi:type="dcterms:W3CDTF">2021-05-14T02:37:16Z</dcterms:modified>
</cp:coreProperties>
</file>